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4" r:id="rId1"/>
  </p:sldMasterIdLst>
  <p:notesMasterIdLst>
    <p:notesMasterId r:id="rId72"/>
  </p:notesMasterIdLst>
  <p:sldIdLst>
    <p:sldId id="393" r:id="rId2"/>
    <p:sldId id="256" r:id="rId3"/>
    <p:sldId id="503" r:id="rId4"/>
    <p:sldId id="257" r:id="rId5"/>
    <p:sldId id="528" r:id="rId6"/>
    <p:sldId id="529" r:id="rId7"/>
    <p:sldId id="600" r:id="rId8"/>
    <p:sldId id="530" r:id="rId9"/>
    <p:sldId id="531" r:id="rId10"/>
    <p:sldId id="532" r:id="rId11"/>
    <p:sldId id="293" r:id="rId12"/>
    <p:sldId id="534" r:id="rId13"/>
    <p:sldId id="535" r:id="rId14"/>
    <p:sldId id="536" r:id="rId15"/>
    <p:sldId id="537" r:id="rId16"/>
    <p:sldId id="538" r:id="rId17"/>
    <p:sldId id="396" r:id="rId18"/>
    <p:sldId id="539" r:id="rId19"/>
    <p:sldId id="545" r:id="rId20"/>
    <p:sldId id="588" r:id="rId21"/>
    <p:sldId id="546" r:id="rId22"/>
    <p:sldId id="540" r:id="rId23"/>
    <p:sldId id="541" r:id="rId24"/>
    <p:sldId id="547" r:id="rId25"/>
    <p:sldId id="542" r:id="rId26"/>
    <p:sldId id="548" r:id="rId27"/>
    <p:sldId id="543" r:id="rId28"/>
    <p:sldId id="544" r:id="rId29"/>
    <p:sldId id="549" r:id="rId30"/>
    <p:sldId id="550" r:id="rId31"/>
    <p:sldId id="551" r:id="rId32"/>
    <p:sldId id="552" r:id="rId33"/>
    <p:sldId id="553" r:id="rId34"/>
    <p:sldId id="554" r:id="rId35"/>
    <p:sldId id="397" r:id="rId36"/>
    <p:sldId id="555" r:id="rId37"/>
    <p:sldId id="556" r:id="rId38"/>
    <p:sldId id="557" r:id="rId39"/>
    <p:sldId id="558" r:id="rId40"/>
    <p:sldId id="559" r:id="rId41"/>
    <p:sldId id="560" r:id="rId42"/>
    <p:sldId id="561" r:id="rId43"/>
    <p:sldId id="562" r:id="rId44"/>
    <p:sldId id="563" r:id="rId45"/>
    <p:sldId id="564" r:id="rId46"/>
    <p:sldId id="565" r:id="rId47"/>
    <p:sldId id="568" r:id="rId48"/>
    <p:sldId id="569" r:id="rId49"/>
    <p:sldId id="570" r:id="rId50"/>
    <p:sldId id="571" r:id="rId51"/>
    <p:sldId id="591" r:id="rId52"/>
    <p:sldId id="592" r:id="rId53"/>
    <p:sldId id="595" r:id="rId54"/>
    <p:sldId id="596" r:id="rId55"/>
    <p:sldId id="597" r:id="rId56"/>
    <p:sldId id="593" r:id="rId57"/>
    <p:sldId id="598" r:id="rId58"/>
    <p:sldId id="566" r:id="rId59"/>
    <p:sldId id="567" r:id="rId60"/>
    <p:sldId id="572" r:id="rId61"/>
    <p:sldId id="573" r:id="rId62"/>
    <p:sldId id="574" r:id="rId63"/>
    <p:sldId id="575" r:id="rId64"/>
    <p:sldId id="576" r:id="rId65"/>
    <p:sldId id="582" r:id="rId66"/>
    <p:sldId id="583" r:id="rId67"/>
    <p:sldId id="586" r:id="rId68"/>
    <p:sldId id="584" r:id="rId69"/>
    <p:sldId id="587" r:id="rId70"/>
    <p:sldId id="599" r:id="rId7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BD79DD-7502-453F-81D4-59B3006179B6}" type="datetimeFigureOut">
              <a:rPr lang="en-US" smtClean="0"/>
              <a:t>7/6/2021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E0F063-6F56-4B57-8BC2-8FEA4307D820}" type="slidenum">
              <a:rPr lang="en-US" smtClean="0"/>
              <a:t>‹#›</a:t>
            </a:fld>
            <a:endParaRPr lang="en-US"/>
          </a:p>
        </p:txBody>
      </p:sp>
    </p:spTree>
    <p:extLst>
      <p:ext uri="{BB962C8B-B14F-4D97-AF65-F5344CB8AC3E}">
        <p14:creationId xmlns:p14="http://schemas.microsoft.com/office/powerpoint/2010/main" val="498285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40466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7/5/2021</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7319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923A1CC3-2375-41D4-9E03-427CAF2A4C1A}" type="datetimeFigureOut">
              <a:rPr lang="en-US" smtClean="0"/>
              <a:t>7/5/2021</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4023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smtClean="0"/>
              <a:t>7/5/2021</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01921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smtClean="0"/>
              <a:t>7/5/2021</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714395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smtClean="0"/>
              <a:t>7/5/2021</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9310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7/5/2021</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96310031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7/5/2021</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179880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7/5/2021</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8392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7/5/2021</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82425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7/5/2021</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8354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7/5/2021</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8579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7/5/2021</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9446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7/5/2021</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6800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7/5/2021</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41146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7/5/2021</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70545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7/5/2021</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5948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7/5/2021</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538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2BE451C3-0FF4-47C4-B829-773ADF60F88C}" type="datetimeFigureOut">
              <a:rPr lang="en-US" smtClean="0"/>
              <a:t>7/5/2021</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r>
              <a:rPr lang="en-US" smtClean="0"/>
              <a:t>
              </a:t>
            </a:r>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79368"/>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9345" y="648933"/>
            <a:ext cx="11311944" cy="5386090"/>
          </a:xfrm>
          <a:prstGeom prst="rect">
            <a:avLst/>
          </a:prstGeom>
        </p:spPr>
        <p:txBody>
          <a:bodyPr wrap="square">
            <a:spAutoFit/>
          </a:bodyPr>
          <a:lstStyle/>
          <a:p>
            <a:pPr algn="ctr"/>
            <a:r>
              <a:rPr lang="en-US" sz="2800" b="1" i="1" dirty="0" smtClean="0"/>
              <a:t>“SHEPHERDING A CHILD’S HEART”</a:t>
            </a:r>
          </a:p>
          <a:p>
            <a:pPr algn="ctr"/>
            <a:r>
              <a:rPr lang="en-US" sz="2800" dirty="0" smtClean="0"/>
              <a:t>Hospers PCA Summer Seminars 2021 </a:t>
            </a:r>
            <a:endParaRPr lang="en-US" sz="2800" dirty="0"/>
          </a:p>
          <a:p>
            <a:endParaRPr lang="en-US" sz="2800" dirty="0"/>
          </a:p>
          <a:p>
            <a:r>
              <a:rPr lang="en-US" sz="2800" dirty="0" smtClean="0"/>
              <a:t>Tuesday, June </a:t>
            </a:r>
            <a:r>
              <a:rPr lang="en-US" sz="2800" dirty="0"/>
              <a:t>15   “Godward Orientation and Shaping </a:t>
            </a:r>
            <a:r>
              <a:rPr lang="en-US" sz="2800" dirty="0" smtClean="0"/>
              <a:t>												Influences</a:t>
            </a:r>
            <a:r>
              <a:rPr lang="en-US" sz="2800" dirty="0"/>
              <a:t>”         </a:t>
            </a:r>
          </a:p>
          <a:p>
            <a:endParaRPr lang="en-US" sz="2800" dirty="0" smtClean="0"/>
          </a:p>
          <a:p>
            <a:r>
              <a:rPr lang="en-US" sz="2800" dirty="0" smtClean="0"/>
              <a:t>Tuesday, June </a:t>
            </a:r>
            <a:r>
              <a:rPr lang="en-US" sz="2800" dirty="0"/>
              <a:t>22   “Goals and Methods (Communication)”  </a:t>
            </a:r>
          </a:p>
          <a:p>
            <a:endParaRPr lang="en-US" sz="2800" dirty="0" smtClean="0"/>
          </a:p>
          <a:p>
            <a:r>
              <a:rPr lang="en-US" sz="2800" dirty="0" smtClean="0"/>
              <a:t>Tuesday, July </a:t>
            </a:r>
            <a:r>
              <a:rPr lang="en-US" sz="2800" dirty="0"/>
              <a:t>6     “Biblical Methods of Discipline—the Rod </a:t>
            </a:r>
            <a:r>
              <a:rPr lang="en-US" sz="2800" dirty="0" smtClean="0"/>
              <a:t>											and </a:t>
            </a:r>
            <a:r>
              <a:rPr lang="en-US" sz="2800" dirty="0"/>
              <a:t>Appeal to Conscience</a:t>
            </a:r>
            <a:r>
              <a:rPr lang="en-US" sz="3600" dirty="0" smtClean="0"/>
              <a:t>”</a:t>
            </a:r>
          </a:p>
          <a:p>
            <a:pPr algn="r"/>
            <a:endParaRPr lang="en-US" sz="2800" dirty="0"/>
          </a:p>
          <a:p>
            <a:pPr algn="r"/>
            <a:r>
              <a:rPr lang="en-US" sz="2800" dirty="0" smtClean="0"/>
              <a:t>(All seminars begin at 7:00 p.m.)</a:t>
            </a:r>
            <a:endParaRPr lang="en-US" sz="2800" dirty="0"/>
          </a:p>
        </p:txBody>
      </p:sp>
    </p:spTree>
    <p:extLst>
      <p:ext uri="{BB962C8B-B14F-4D97-AF65-F5344CB8AC3E}">
        <p14:creationId xmlns:p14="http://schemas.microsoft.com/office/powerpoint/2010/main" val="17537493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5632311"/>
          </a:xfrm>
          <a:prstGeom prst="rect">
            <a:avLst/>
          </a:prstGeom>
          <a:noFill/>
        </p:spPr>
        <p:txBody>
          <a:bodyPr wrap="square" rtlCol="0">
            <a:spAutoFit/>
          </a:bodyPr>
          <a:lstStyle/>
          <a:p>
            <a:r>
              <a:rPr lang="en-US" sz="2400" b="1" dirty="0"/>
              <a:t>INTRODUCTION</a:t>
            </a:r>
            <a:endParaRPr lang="en-US" sz="2400" dirty="0"/>
          </a:p>
          <a:p>
            <a:endParaRPr lang="en-US" sz="2400" dirty="0" smtClean="0"/>
          </a:p>
          <a:p>
            <a:r>
              <a:rPr lang="en-US" sz="2400" dirty="0"/>
              <a:t>	</a:t>
            </a:r>
            <a:r>
              <a:rPr lang="en-US" sz="2400" dirty="0" smtClean="0"/>
              <a:t>4. But </a:t>
            </a:r>
            <a:r>
              <a:rPr lang="en-US" sz="2400" dirty="0"/>
              <a:t>Christ has come to reverse the curse. </a:t>
            </a:r>
            <a:endParaRPr lang="en-US" sz="2400" dirty="0" smtClean="0"/>
          </a:p>
          <a:p>
            <a:r>
              <a:rPr lang="en-US" sz="2400" dirty="0"/>
              <a:t>	</a:t>
            </a:r>
            <a:r>
              <a:rPr lang="en-US" sz="2400" dirty="0" smtClean="0"/>
              <a:t>He </a:t>
            </a:r>
            <a:r>
              <a:rPr lang="en-US" sz="2400" dirty="0"/>
              <a:t>lived the perfect life we owed to God and won the prize of eternal life for us. He endured the punishment, the death sentence we deserve for our sins on the cross for us so that we could be forgiven and reconciled to God. </a:t>
            </a:r>
            <a:endParaRPr lang="en-US" sz="2400" dirty="0" smtClean="0"/>
          </a:p>
          <a:p>
            <a:r>
              <a:rPr lang="en-US" sz="2400" dirty="0"/>
              <a:t>	</a:t>
            </a:r>
            <a:r>
              <a:rPr lang="en-US" sz="2400" dirty="0" smtClean="0"/>
              <a:t>And </a:t>
            </a:r>
            <a:r>
              <a:rPr lang="en-US" sz="2400" dirty="0"/>
              <a:t>what we need, then is the new birth. </a:t>
            </a:r>
            <a:endParaRPr lang="en-US" sz="2400" dirty="0" smtClean="0"/>
          </a:p>
          <a:p>
            <a:r>
              <a:rPr lang="en-US" sz="2400" dirty="0"/>
              <a:t>	</a:t>
            </a:r>
            <a:r>
              <a:rPr lang="en-US" sz="2400" dirty="0" smtClean="0"/>
              <a:t>The </a:t>
            </a:r>
            <a:r>
              <a:rPr lang="en-US" sz="2400" dirty="0"/>
              <a:t>first one was a spiritual stillbirth. We were born dead to God and alive to sin and self. </a:t>
            </a:r>
            <a:endParaRPr lang="en-US" sz="2400" dirty="0" smtClean="0"/>
          </a:p>
          <a:p>
            <a:r>
              <a:rPr lang="en-US" sz="2400" dirty="0"/>
              <a:t>	</a:t>
            </a:r>
            <a:r>
              <a:rPr lang="en-US" sz="2400" dirty="0" smtClean="0"/>
              <a:t>And </a:t>
            </a:r>
            <a:r>
              <a:rPr lang="en-US" sz="2400" dirty="0"/>
              <a:t>in the new birth, we are born again alive to God and dead to sin and self. </a:t>
            </a:r>
            <a:endParaRPr lang="en-US" sz="2400" dirty="0" smtClean="0"/>
          </a:p>
          <a:p>
            <a:r>
              <a:rPr lang="en-US" sz="2400" dirty="0"/>
              <a:t>	</a:t>
            </a:r>
            <a:r>
              <a:rPr lang="en-US" sz="2400" dirty="0" smtClean="0"/>
              <a:t>The </a:t>
            </a:r>
            <a:r>
              <a:rPr lang="en-US" sz="2400" dirty="0"/>
              <a:t>heart, the control center of life is now radically reoriented toward </a:t>
            </a:r>
            <a:r>
              <a:rPr lang="en-US" sz="2400" dirty="0" smtClean="0"/>
              <a:t>pleasing Christ</a:t>
            </a:r>
            <a:r>
              <a:rPr lang="en-US" sz="2400" dirty="0"/>
              <a:t>, and the great powers of the heart, mind, affections, and will, are redirected toward pleasing Christ. </a:t>
            </a:r>
          </a:p>
        </p:txBody>
      </p:sp>
    </p:spTree>
    <p:extLst>
      <p:ext uri="{BB962C8B-B14F-4D97-AF65-F5344CB8AC3E}">
        <p14:creationId xmlns:p14="http://schemas.microsoft.com/office/powerpoint/2010/main" val="119246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6001643"/>
          </a:xfrm>
          <a:prstGeom prst="rect">
            <a:avLst/>
          </a:prstGeom>
          <a:noFill/>
        </p:spPr>
        <p:txBody>
          <a:bodyPr wrap="square" rtlCol="0">
            <a:spAutoFit/>
          </a:bodyPr>
          <a:lstStyle/>
          <a:p>
            <a:r>
              <a:rPr lang="en-US" sz="2400" b="1" dirty="0"/>
              <a:t>INTRODUCTION</a:t>
            </a:r>
            <a:endParaRPr lang="en-US" sz="2400" dirty="0"/>
          </a:p>
          <a:p>
            <a:endParaRPr lang="en-US" sz="2400" dirty="0" smtClean="0"/>
          </a:p>
          <a:p>
            <a:r>
              <a:rPr lang="en-US" sz="2400" dirty="0"/>
              <a:t>	</a:t>
            </a:r>
            <a:r>
              <a:rPr lang="en-US" sz="2400" dirty="0" smtClean="0"/>
              <a:t>5. And </a:t>
            </a:r>
            <a:r>
              <a:rPr lang="en-US" sz="2400" dirty="0"/>
              <a:t>God has given us the Scriptures. Now what we understand the Scriptures to be will make a great difference. </a:t>
            </a:r>
            <a:endParaRPr lang="en-US" sz="2400" dirty="0" smtClean="0"/>
          </a:p>
          <a:p>
            <a:r>
              <a:rPr lang="en-US" sz="2400" dirty="0"/>
              <a:t>	</a:t>
            </a:r>
            <a:r>
              <a:rPr lang="en-US" sz="2400" dirty="0" smtClean="0"/>
              <a:t>If</a:t>
            </a:r>
            <a:r>
              <a:rPr lang="en-US" sz="2400" dirty="0"/>
              <a:t>, on the one hand, the Scriptures are nothing more than the best thoughts of humans of their time, then, of course, the Scriptures are open to amendment, to correction, to updating, because we have some good thoughts of our own to add. </a:t>
            </a:r>
            <a:endParaRPr lang="en-US" sz="2400" dirty="0" smtClean="0"/>
          </a:p>
          <a:p>
            <a:r>
              <a:rPr lang="en-US" sz="2400" dirty="0"/>
              <a:t>	</a:t>
            </a:r>
            <a:r>
              <a:rPr lang="en-US" sz="2400" dirty="0" smtClean="0"/>
              <a:t>But </a:t>
            </a:r>
            <a:r>
              <a:rPr lang="en-US" sz="2400" dirty="0"/>
              <a:t>if, on the other hand, the Scriptures are the very Word of God written, the transcultural words not merely of men but of God himself, for all time, then we are subject to the Scriptures, to the Word of God, and we ignore them or seek to update them at great peril. </a:t>
            </a:r>
            <a:endParaRPr lang="en-US" sz="2400" dirty="0" smtClean="0"/>
          </a:p>
          <a:p>
            <a:r>
              <a:rPr lang="en-US" sz="2400" dirty="0"/>
              <a:t>	</a:t>
            </a:r>
            <a:r>
              <a:rPr lang="en-US" sz="2400" dirty="0" smtClean="0"/>
              <a:t>One </a:t>
            </a:r>
            <a:r>
              <a:rPr lang="en-US" sz="2400" dirty="0"/>
              <a:t>view will lead us in one direction, and the other view in a quite different direction. </a:t>
            </a:r>
            <a:endParaRPr lang="en-US" sz="2400" dirty="0" smtClean="0"/>
          </a:p>
          <a:p>
            <a:r>
              <a:rPr lang="en-US" sz="2400" dirty="0"/>
              <a:t>	</a:t>
            </a:r>
            <a:r>
              <a:rPr lang="en-US" sz="2400" dirty="0" smtClean="0"/>
              <a:t>And </a:t>
            </a:r>
            <a:r>
              <a:rPr lang="en-US" sz="2400" dirty="0"/>
              <a:t>this is especially truth when we approach the subject of </a:t>
            </a:r>
            <a:r>
              <a:rPr lang="en-US" sz="2400" dirty="0" err="1"/>
              <a:t>childraising</a:t>
            </a:r>
            <a:r>
              <a:rPr lang="en-US" sz="2400" dirty="0"/>
              <a:t> and discipline and the use of the rod. 	  </a:t>
            </a:r>
          </a:p>
        </p:txBody>
      </p:sp>
    </p:spTree>
    <p:extLst>
      <p:ext uri="{BB962C8B-B14F-4D97-AF65-F5344CB8AC3E}">
        <p14:creationId xmlns:p14="http://schemas.microsoft.com/office/powerpoint/2010/main" val="303518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5632311"/>
          </a:xfrm>
          <a:prstGeom prst="rect">
            <a:avLst/>
          </a:prstGeom>
          <a:noFill/>
        </p:spPr>
        <p:txBody>
          <a:bodyPr wrap="square" rtlCol="0">
            <a:spAutoFit/>
          </a:bodyPr>
          <a:lstStyle/>
          <a:p>
            <a:r>
              <a:rPr lang="en-US" sz="2400" b="1" dirty="0" smtClean="0"/>
              <a:t>INTRODUCTION</a:t>
            </a:r>
            <a:endParaRPr lang="en-US" sz="2400" dirty="0"/>
          </a:p>
          <a:p>
            <a:endParaRPr lang="en-US" sz="2400" dirty="0" smtClean="0"/>
          </a:p>
          <a:p>
            <a:r>
              <a:rPr lang="en-US" sz="2400" dirty="0"/>
              <a:t>	God’s Word gives us both the goal of </a:t>
            </a:r>
            <a:r>
              <a:rPr lang="en-US" sz="2400" dirty="0" err="1"/>
              <a:t>childraising</a:t>
            </a:r>
            <a:r>
              <a:rPr lang="en-US" sz="2400" dirty="0"/>
              <a:t> and the method of </a:t>
            </a:r>
            <a:r>
              <a:rPr lang="en-US" sz="2400" dirty="0" err="1"/>
              <a:t>childraising</a:t>
            </a:r>
            <a:r>
              <a:rPr lang="en-US" sz="2400" dirty="0"/>
              <a:t>. </a:t>
            </a:r>
            <a:endParaRPr lang="en-US" sz="2400" dirty="0"/>
          </a:p>
          <a:p>
            <a:r>
              <a:rPr lang="en-US" sz="2400" dirty="0"/>
              <a:t> </a:t>
            </a:r>
          </a:p>
          <a:p>
            <a:pPr algn="ctr"/>
            <a:r>
              <a:rPr lang="en-US" sz="3600" dirty="0"/>
              <a:t>O-</a:t>
            </a:r>
            <a:r>
              <a:rPr lang="en-US" sz="3600" dirty="0" smtClean="0"/>
              <a:t>-----------------------------------------------------&gt;X</a:t>
            </a:r>
          </a:p>
          <a:p>
            <a:pPr algn="ctr"/>
            <a:endParaRPr lang="en-US" sz="3600" dirty="0"/>
          </a:p>
          <a:p>
            <a:r>
              <a:rPr lang="en-US" sz="3600" dirty="0" smtClean="0"/>
              <a:t>  STATUS  </a:t>
            </a:r>
            <a:r>
              <a:rPr lang="en-US" sz="3600" dirty="0"/>
              <a:t>		</a:t>
            </a:r>
            <a:r>
              <a:rPr lang="en-US" sz="3600" dirty="0" smtClean="0"/>
              <a:t>              METHOD</a:t>
            </a:r>
            <a:r>
              <a:rPr lang="en-US" sz="3600" dirty="0"/>
              <a:t>		 </a:t>
            </a:r>
            <a:r>
              <a:rPr lang="en-US" sz="3600" dirty="0" smtClean="0"/>
              <a:t>             GOAL </a:t>
            </a:r>
            <a:endParaRPr lang="en-US" sz="3600" dirty="0"/>
          </a:p>
          <a:p>
            <a:r>
              <a:rPr lang="en-US" sz="3600" dirty="0"/>
              <a:t>Where we		</a:t>
            </a:r>
            <a:r>
              <a:rPr lang="en-US" sz="3600" dirty="0" smtClean="0"/>
              <a:t>              How </a:t>
            </a:r>
            <a:r>
              <a:rPr lang="en-US" sz="3600" dirty="0"/>
              <a:t>we 		</a:t>
            </a:r>
            <a:r>
              <a:rPr lang="en-US" sz="3600" dirty="0" smtClean="0"/>
              <a:t>             Where </a:t>
            </a:r>
            <a:r>
              <a:rPr lang="en-US" sz="3600" dirty="0"/>
              <a:t>	</a:t>
            </a:r>
            <a:r>
              <a:rPr lang="en-US" sz="3600" dirty="0" smtClean="0"/>
              <a:t>are</a:t>
            </a:r>
            <a:r>
              <a:rPr lang="en-US" sz="3600" dirty="0"/>
              <a:t>			</a:t>
            </a:r>
            <a:r>
              <a:rPr lang="en-US" sz="3600" dirty="0" smtClean="0"/>
              <a:t>                 get </a:t>
            </a:r>
            <a:r>
              <a:rPr lang="en-US" sz="3600" dirty="0"/>
              <a:t>there		</a:t>
            </a:r>
            <a:r>
              <a:rPr lang="en-US" sz="3600" dirty="0" smtClean="0"/>
              <a:t>           we </a:t>
            </a:r>
            <a:r>
              <a:rPr lang="en-US" sz="3600" dirty="0"/>
              <a:t>want</a:t>
            </a:r>
          </a:p>
          <a:p>
            <a:r>
              <a:rPr lang="en-US" sz="3600" dirty="0"/>
              <a:t>						</a:t>
            </a:r>
            <a:r>
              <a:rPr lang="en-US" sz="3600" dirty="0" smtClean="0"/>
              <a:t>														to </a:t>
            </a:r>
            <a:r>
              <a:rPr lang="en-US" sz="3600" dirty="0"/>
              <a:t>be</a:t>
            </a:r>
          </a:p>
          <a:p>
            <a:r>
              <a:rPr lang="en-US" sz="2400" dirty="0"/>
              <a:t>	</a:t>
            </a:r>
          </a:p>
        </p:txBody>
      </p:sp>
    </p:spTree>
    <p:extLst>
      <p:ext uri="{BB962C8B-B14F-4D97-AF65-F5344CB8AC3E}">
        <p14:creationId xmlns:p14="http://schemas.microsoft.com/office/powerpoint/2010/main" val="9273225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3046988"/>
          </a:xfrm>
          <a:prstGeom prst="rect">
            <a:avLst/>
          </a:prstGeom>
          <a:noFill/>
        </p:spPr>
        <p:txBody>
          <a:bodyPr wrap="square" rtlCol="0">
            <a:spAutoFit/>
          </a:bodyPr>
          <a:lstStyle/>
          <a:p>
            <a:r>
              <a:rPr lang="en-US" sz="2400" b="1" dirty="0"/>
              <a:t>INTRODUCTION</a:t>
            </a:r>
            <a:endParaRPr lang="en-US" sz="2400" dirty="0"/>
          </a:p>
          <a:p>
            <a:endParaRPr lang="en-US" sz="2400" dirty="0" smtClean="0"/>
          </a:p>
          <a:p>
            <a:r>
              <a:rPr lang="en-US" sz="2400" dirty="0" smtClean="0"/>
              <a:t>	And </a:t>
            </a:r>
            <a:r>
              <a:rPr lang="en-US" sz="2400" dirty="0"/>
              <a:t>the goal is not that our children be well-liked, well-rounded, well-respected, well-heeled, well-educated, well-refined, or well-off, but that their hearts love and trust and seek to please and obey our Maker and King. </a:t>
            </a:r>
            <a:endParaRPr lang="en-US" sz="2400" dirty="0" smtClean="0"/>
          </a:p>
          <a:p>
            <a:r>
              <a:rPr lang="en-US" sz="2400" dirty="0"/>
              <a:t>	</a:t>
            </a:r>
            <a:r>
              <a:rPr lang="en-US" sz="2400" dirty="0" smtClean="0"/>
              <a:t>Do we want this goal for ourselves? Sometimes we parents need to submit to Christ and his greater wisdom first. </a:t>
            </a:r>
            <a:endParaRPr lang="en-US" sz="2400" dirty="0"/>
          </a:p>
        </p:txBody>
      </p:sp>
    </p:spTree>
    <p:extLst>
      <p:ext uri="{BB962C8B-B14F-4D97-AF65-F5344CB8AC3E}">
        <p14:creationId xmlns:p14="http://schemas.microsoft.com/office/powerpoint/2010/main" val="56811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4524315"/>
          </a:xfrm>
          <a:prstGeom prst="rect">
            <a:avLst/>
          </a:prstGeom>
          <a:noFill/>
        </p:spPr>
        <p:txBody>
          <a:bodyPr wrap="square" rtlCol="0">
            <a:spAutoFit/>
          </a:bodyPr>
          <a:lstStyle/>
          <a:p>
            <a:r>
              <a:rPr lang="en-US" sz="2400" b="1" dirty="0"/>
              <a:t>INTRODUCTION</a:t>
            </a:r>
            <a:endParaRPr lang="en-US" sz="2400" dirty="0"/>
          </a:p>
          <a:p>
            <a:endParaRPr lang="en-US" sz="2400" dirty="0" smtClean="0"/>
          </a:p>
          <a:p>
            <a:r>
              <a:rPr lang="en-US" sz="2400" dirty="0"/>
              <a:t>	And the methods which the Bible offers are three in number. </a:t>
            </a:r>
            <a:endParaRPr lang="en-US" sz="2400" dirty="0" smtClean="0"/>
          </a:p>
          <a:p>
            <a:r>
              <a:rPr lang="en-US" sz="2400" dirty="0"/>
              <a:t>	</a:t>
            </a:r>
            <a:r>
              <a:rPr lang="en-US" sz="2400" dirty="0" smtClean="0"/>
              <a:t>First </a:t>
            </a:r>
            <a:r>
              <a:rPr lang="en-US" sz="2400" dirty="0"/>
              <a:t>is rich, full, communication as we saw last time, drawing out the deep waters of our child’s heart by patiently listening to them, probing their thoughts and feelings. And we faced up to the fact that his will be very costly, but is infinitely worth the investment, and is an act of obedience on our part as parents. </a:t>
            </a:r>
          </a:p>
          <a:p>
            <a:r>
              <a:rPr lang="en-US" sz="2400" dirty="0"/>
              <a:t>	And the next two which we will consider this time </a:t>
            </a:r>
            <a:r>
              <a:rPr lang="en-US" sz="2400" dirty="0" smtClean="0"/>
              <a:t>are: </a:t>
            </a:r>
          </a:p>
          <a:p>
            <a:endParaRPr lang="en-US" sz="2400" dirty="0"/>
          </a:p>
          <a:p>
            <a:r>
              <a:rPr lang="en-US" sz="2400" dirty="0" smtClean="0"/>
              <a:t>	2) the </a:t>
            </a:r>
            <a:r>
              <a:rPr lang="en-US" sz="2400" dirty="0"/>
              <a:t>rod and </a:t>
            </a:r>
            <a:endParaRPr lang="en-US" sz="2400" dirty="0" smtClean="0"/>
          </a:p>
          <a:p>
            <a:r>
              <a:rPr lang="en-US" sz="2400" dirty="0"/>
              <a:t>	</a:t>
            </a:r>
            <a:r>
              <a:rPr lang="en-US" sz="2400" dirty="0" smtClean="0"/>
              <a:t>3) the </a:t>
            </a:r>
            <a:r>
              <a:rPr lang="en-US" sz="2400" dirty="0"/>
              <a:t>appeal to the conscience.  </a:t>
            </a:r>
          </a:p>
        </p:txBody>
      </p:sp>
    </p:spTree>
    <p:extLst>
      <p:ext uri="{BB962C8B-B14F-4D97-AF65-F5344CB8AC3E}">
        <p14:creationId xmlns:p14="http://schemas.microsoft.com/office/powerpoint/2010/main" val="249656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5262979"/>
          </a:xfrm>
          <a:prstGeom prst="rect">
            <a:avLst/>
          </a:prstGeom>
          <a:noFill/>
        </p:spPr>
        <p:txBody>
          <a:bodyPr wrap="square" rtlCol="0">
            <a:spAutoFit/>
          </a:bodyPr>
          <a:lstStyle/>
          <a:p>
            <a:r>
              <a:rPr lang="en-US" sz="2400" b="1" dirty="0"/>
              <a:t>INTRODUCTION</a:t>
            </a:r>
            <a:endParaRPr lang="en-US" sz="2400" dirty="0"/>
          </a:p>
          <a:p>
            <a:endParaRPr lang="en-US" sz="2400" dirty="0" smtClean="0"/>
          </a:p>
          <a:p>
            <a:r>
              <a:rPr lang="en-US" sz="2400" dirty="0"/>
              <a:t>	</a:t>
            </a:r>
            <a:r>
              <a:rPr lang="en-US" sz="2400" dirty="0"/>
              <a:t>W</a:t>
            </a:r>
            <a:r>
              <a:rPr lang="en-US" sz="2400" dirty="0" smtClean="0"/>
              <a:t>hen </a:t>
            </a:r>
            <a:r>
              <a:rPr lang="en-US" sz="2400" dirty="0"/>
              <a:t>it comes to the rod, to spanking or corporal punishment, we will need to tread lightly, not because we are unsure of the method, but because it has largely fallen in to disrepute in our day.  </a:t>
            </a:r>
            <a:endParaRPr lang="en-US" sz="2400" dirty="0" smtClean="0"/>
          </a:p>
          <a:p>
            <a:r>
              <a:rPr lang="en-US" sz="2400" dirty="0"/>
              <a:t>	</a:t>
            </a:r>
            <a:r>
              <a:rPr lang="en-US" sz="2400" dirty="0" smtClean="0"/>
              <a:t>Because </a:t>
            </a:r>
            <a:r>
              <a:rPr lang="en-US" sz="2400" dirty="0"/>
              <a:t>of the right response to the shocking specter of child abuse, some people challenge the use of any physical discipline.  </a:t>
            </a:r>
            <a:endParaRPr lang="en-US" sz="2400" dirty="0" smtClean="0"/>
          </a:p>
          <a:p>
            <a:r>
              <a:rPr lang="en-US" sz="2400" dirty="0"/>
              <a:t>	</a:t>
            </a:r>
            <a:r>
              <a:rPr lang="en-US" sz="2400" dirty="0" smtClean="0"/>
              <a:t>They </a:t>
            </a:r>
            <a:r>
              <a:rPr lang="en-US" sz="2400" dirty="0"/>
              <a:t>do not see a distinction between the time-honored, biblical practice of the rod or spanking, and abuse.  </a:t>
            </a:r>
            <a:endParaRPr lang="en-US" sz="2400" dirty="0" smtClean="0"/>
          </a:p>
          <a:p>
            <a:r>
              <a:rPr lang="en-US" sz="2400" dirty="0"/>
              <a:t>	</a:t>
            </a:r>
            <a:r>
              <a:rPr lang="en-US" sz="2400" dirty="0" smtClean="0"/>
              <a:t>Any </a:t>
            </a:r>
            <a:r>
              <a:rPr lang="en-US" sz="2400" dirty="0"/>
              <a:t>striking or physical pain inflicted on a child is considered abusive, and so is not only inherently wrong, but will also unleash a host of ills on society as children are taught to use violence to achieve their goals.  </a:t>
            </a:r>
            <a:endParaRPr lang="en-US" sz="2400" dirty="0" smtClean="0"/>
          </a:p>
          <a:p>
            <a:r>
              <a:rPr lang="en-US" sz="2400" dirty="0"/>
              <a:t>	</a:t>
            </a:r>
            <a:r>
              <a:rPr lang="en-US" sz="2400" dirty="0" smtClean="0"/>
              <a:t>This </a:t>
            </a:r>
            <a:r>
              <a:rPr lang="en-US" sz="2400" dirty="0"/>
              <a:t>is clearly an over-reaction, and as we will see, is based on a faulty understanding of human nature.  </a:t>
            </a:r>
          </a:p>
        </p:txBody>
      </p:sp>
    </p:spTree>
    <p:extLst>
      <p:ext uri="{BB962C8B-B14F-4D97-AF65-F5344CB8AC3E}">
        <p14:creationId xmlns:p14="http://schemas.microsoft.com/office/powerpoint/2010/main" val="83192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4524315"/>
          </a:xfrm>
          <a:prstGeom prst="rect">
            <a:avLst/>
          </a:prstGeom>
          <a:noFill/>
        </p:spPr>
        <p:txBody>
          <a:bodyPr wrap="square" rtlCol="0">
            <a:spAutoFit/>
          </a:bodyPr>
          <a:lstStyle/>
          <a:p>
            <a:r>
              <a:rPr lang="en-US" sz="2400" b="1" dirty="0"/>
              <a:t>INTRODUCTION</a:t>
            </a:r>
            <a:endParaRPr lang="en-US" sz="2400" dirty="0"/>
          </a:p>
          <a:p>
            <a:endParaRPr lang="en-US" sz="2400" dirty="0" smtClean="0"/>
          </a:p>
          <a:p>
            <a:r>
              <a:rPr lang="en-US" sz="2400" dirty="0"/>
              <a:t>	There’s a great joke about a psychologist who is appalled that his neighbors spank their children.  </a:t>
            </a:r>
            <a:endParaRPr lang="en-US" sz="2400" dirty="0" smtClean="0"/>
          </a:p>
          <a:p>
            <a:r>
              <a:rPr lang="en-US" sz="2400" dirty="0"/>
              <a:t>	</a:t>
            </a:r>
            <a:r>
              <a:rPr lang="en-US" sz="2400" dirty="0" smtClean="0"/>
              <a:t>And </a:t>
            </a:r>
            <a:r>
              <a:rPr lang="en-US" sz="2400" dirty="0"/>
              <a:t>then his brother comes to visit with three unruly youngsters, and before the weekend is over, the psychologist finds himself spanking each one of them.  </a:t>
            </a:r>
          </a:p>
          <a:p>
            <a:r>
              <a:rPr lang="en-US" sz="2400" dirty="0"/>
              <a:t>	We would agree, of course, that child abuse in any form is reprehensible, a completely inappropriate misuse of parental authority.  </a:t>
            </a:r>
            <a:endParaRPr lang="en-US" sz="2400" dirty="0" smtClean="0"/>
          </a:p>
          <a:p>
            <a:r>
              <a:rPr lang="en-US" sz="2400" dirty="0"/>
              <a:t>	</a:t>
            </a:r>
            <a:r>
              <a:rPr lang="en-US" sz="2400" dirty="0" smtClean="0"/>
              <a:t>And </a:t>
            </a:r>
            <a:r>
              <a:rPr lang="en-US" sz="2400" dirty="0"/>
              <a:t>that’s why we will take pains to distinguish spanking from abuse and demonstrate that spanking is NOT abuse, but rather that it is a method of discipline required by God’s Word. </a:t>
            </a:r>
          </a:p>
        </p:txBody>
      </p:sp>
    </p:spTree>
    <p:extLst>
      <p:ext uri="{BB962C8B-B14F-4D97-AF65-F5344CB8AC3E}">
        <p14:creationId xmlns:p14="http://schemas.microsoft.com/office/powerpoint/2010/main" val="3868028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4893647"/>
          </a:xfrm>
          <a:prstGeom prst="rect">
            <a:avLst/>
          </a:prstGeom>
          <a:noFill/>
        </p:spPr>
        <p:txBody>
          <a:bodyPr wrap="square" rtlCol="0">
            <a:spAutoFit/>
          </a:bodyPr>
          <a:lstStyle/>
          <a:p>
            <a:r>
              <a:rPr lang="en-US" sz="2400" b="1" dirty="0"/>
              <a:t>I. THE RATIONALE BEHIND THE ROD.	</a:t>
            </a:r>
            <a:br>
              <a:rPr lang="en-US" sz="2400" b="1" dirty="0"/>
            </a:br>
            <a:endParaRPr lang="en-US" sz="2400" dirty="0"/>
          </a:p>
          <a:p>
            <a:r>
              <a:rPr lang="en-US" sz="2400" dirty="0"/>
              <a:t>	So why spanking; why the rod?  To answer this we must consider both that nature of the problem and the function of the rod.  </a:t>
            </a:r>
          </a:p>
          <a:p>
            <a:r>
              <a:rPr lang="en-US" sz="2400" dirty="0"/>
              <a:t>	A.  The Nature of the Problem.  Are children innocent little blank slates who come into the world basically good and are only spoiled by their contact with older children and adults?  </a:t>
            </a:r>
            <a:endParaRPr lang="en-US" sz="2400" dirty="0" smtClean="0"/>
          </a:p>
          <a:p>
            <a:r>
              <a:rPr lang="en-US" sz="2400" dirty="0"/>
              <a:t>	</a:t>
            </a:r>
            <a:r>
              <a:rPr lang="en-US" sz="2400" dirty="0" smtClean="0"/>
              <a:t>That </a:t>
            </a:r>
            <a:r>
              <a:rPr lang="en-US" sz="2400" dirty="0"/>
              <a:t>would be hard to maintain, because it would not explain where those nasty older children and adults came from.  </a:t>
            </a:r>
            <a:endParaRPr lang="en-US" sz="2400" dirty="0" smtClean="0"/>
          </a:p>
          <a:p>
            <a:r>
              <a:rPr lang="en-US" sz="2400" dirty="0"/>
              <a:t>	</a:t>
            </a:r>
            <a:r>
              <a:rPr lang="en-US" sz="2400" dirty="0" smtClean="0"/>
              <a:t>If </a:t>
            </a:r>
            <a:r>
              <a:rPr lang="en-US" sz="2400" dirty="0"/>
              <a:t>everyone is born basically good, then how did the first bad people become bad? </a:t>
            </a:r>
            <a:endParaRPr lang="en-US" sz="2400" dirty="0" smtClean="0"/>
          </a:p>
          <a:p>
            <a:r>
              <a:rPr lang="en-US" sz="2400" dirty="0"/>
              <a:t>	</a:t>
            </a:r>
            <a:r>
              <a:rPr lang="en-US" sz="2400" dirty="0" smtClean="0"/>
              <a:t>And </a:t>
            </a:r>
            <a:r>
              <a:rPr lang="en-US" sz="2400" dirty="0"/>
              <a:t>why is our </a:t>
            </a:r>
            <a:r>
              <a:rPr lang="en-US" sz="2400" dirty="0" err="1"/>
              <a:t>fallenness</a:t>
            </a:r>
            <a:r>
              <a:rPr lang="en-US" sz="2400" dirty="0"/>
              <a:t> so universal? Why are tyrants a dime a dozen while a Mother Teresa is exceedingly rare?</a:t>
            </a:r>
          </a:p>
        </p:txBody>
      </p:sp>
    </p:spTree>
    <p:extLst>
      <p:ext uri="{BB962C8B-B14F-4D97-AF65-F5344CB8AC3E}">
        <p14:creationId xmlns:p14="http://schemas.microsoft.com/office/powerpoint/2010/main" val="60035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3046988"/>
          </a:xfrm>
          <a:prstGeom prst="rect">
            <a:avLst/>
          </a:prstGeom>
          <a:noFill/>
        </p:spPr>
        <p:txBody>
          <a:bodyPr wrap="square" rtlCol="0">
            <a:spAutoFit/>
          </a:bodyPr>
          <a:lstStyle/>
          <a:p>
            <a:r>
              <a:rPr lang="en-US" sz="2400" b="1" dirty="0"/>
              <a:t>I. THE RATIONALE BEHIND THE ROD.	</a:t>
            </a:r>
            <a:br>
              <a:rPr lang="en-US" sz="2400" b="1" dirty="0"/>
            </a:br>
            <a:endParaRPr lang="en-US" sz="2400" dirty="0"/>
          </a:p>
          <a:p>
            <a:r>
              <a:rPr lang="en-US" sz="2400" dirty="0"/>
              <a:t>	</a:t>
            </a:r>
            <a:r>
              <a:rPr lang="en-US" sz="2400" dirty="0" smtClean="0"/>
              <a:t>The </a:t>
            </a:r>
            <a:r>
              <a:rPr lang="en-US" sz="2400" dirty="0"/>
              <a:t>answer, of course, is that children are not born neutral, but born fallen, already corrupted at heart and bent toward self and sin.  </a:t>
            </a:r>
            <a:endParaRPr lang="en-US" sz="2400" dirty="0" smtClean="0"/>
          </a:p>
          <a:p>
            <a:r>
              <a:rPr lang="en-US" sz="2400" dirty="0"/>
              <a:t>	</a:t>
            </a:r>
            <a:r>
              <a:rPr lang="en-US" sz="2400" dirty="0" smtClean="0"/>
              <a:t>If </a:t>
            </a:r>
            <a:r>
              <a:rPr lang="en-US" sz="2400" dirty="0"/>
              <a:t>children were born innocent and basically good, then the only thing necessary would be to maintain their goodness by sheltering them from negative influences and perhaps a few instructions along the way.  </a:t>
            </a:r>
            <a:endParaRPr lang="en-US" sz="2400" dirty="0" smtClean="0"/>
          </a:p>
          <a:p>
            <a:r>
              <a:rPr lang="en-US" sz="2400" dirty="0"/>
              <a:t>	</a:t>
            </a:r>
            <a:r>
              <a:rPr lang="en-US" sz="2400" dirty="0" smtClean="0"/>
              <a:t>Just </a:t>
            </a:r>
            <a:r>
              <a:rPr lang="en-US" sz="2400" dirty="0"/>
              <a:t>let them grow up into their natural goodness.  </a:t>
            </a:r>
          </a:p>
        </p:txBody>
      </p:sp>
    </p:spTree>
    <p:extLst>
      <p:ext uri="{BB962C8B-B14F-4D97-AF65-F5344CB8AC3E}">
        <p14:creationId xmlns:p14="http://schemas.microsoft.com/office/powerpoint/2010/main" val="381257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5262979"/>
          </a:xfrm>
          <a:prstGeom prst="rect">
            <a:avLst/>
          </a:prstGeom>
          <a:noFill/>
        </p:spPr>
        <p:txBody>
          <a:bodyPr wrap="square" rtlCol="0">
            <a:spAutoFit/>
          </a:bodyPr>
          <a:lstStyle/>
          <a:p>
            <a:r>
              <a:rPr lang="en-US" sz="2400" b="1" dirty="0"/>
              <a:t>I. THE RATIONALE BEHIND THE ROD.	</a:t>
            </a:r>
            <a:br>
              <a:rPr lang="en-US" sz="2400" b="1" dirty="0"/>
            </a:br>
            <a:endParaRPr lang="en-US" sz="2400" dirty="0"/>
          </a:p>
          <a:p>
            <a:r>
              <a:rPr lang="en-US" sz="2400" dirty="0"/>
              <a:t>	But alas, it is not so simple.  </a:t>
            </a:r>
            <a:endParaRPr lang="en-US" sz="2400" dirty="0" smtClean="0"/>
          </a:p>
          <a:p>
            <a:r>
              <a:rPr lang="en-US" sz="2400" dirty="0"/>
              <a:t>	</a:t>
            </a:r>
            <a:r>
              <a:rPr lang="en-US" sz="2400" dirty="0" smtClean="0"/>
              <a:t>The </a:t>
            </a:r>
            <a:r>
              <a:rPr lang="en-US" sz="2400" dirty="0"/>
              <a:t>Bible says in Jeremiah 17:9, that </a:t>
            </a:r>
            <a:r>
              <a:rPr lang="en-US" sz="2400" i="1" dirty="0"/>
              <a:t>“The heart is deceitful above all things, and desperately sick; who can understand it?”</a:t>
            </a:r>
            <a:r>
              <a:rPr lang="en-US" sz="2400" dirty="0"/>
              <a:t>  </a:t>
            </a:r>
            <a:endParaRPr lang="en-US" sz="2400" dirty="0" smtClean="0"/>
          </a:p>
          <a:p>
            <a:r>
              <a:rPr lang="en-US" sz="2400" dirty="0"/>
              <a:t>	</a:t>
            </a:r>
            <a:r>
              <a:rPr lang="en-US" sz="2400" dirty="0" smtClean="0"/>
              <a:t>So </a:t>
            </a:r>
            <a:r>
              <a:rPr lang="en-US" sz="2400" dirty="0"/>
              <a:t>the problem is not merely outside influences, but </a:t>
            </a:r>
            <a:r>
              <a:rPr lang="en-US" sz="2400" dirty="0" smtClean="0"/>
              <a:t>the real culprit is lurking in their own heart.  </a:t>
            </a:r>
          </a:p>
          <a:p>
            <a:r>
              <a:rPr lang="en-US" sz="2400" dirty="0"/>
              <a:t>	</a:t>
            </a:r>
            <a:r>
              <a:rPr lang="en-US" sz="2400" dirty="0" smtClean="0"/>
              <a:t>Children </a:t>
            </a:r>
            <a:r>
              <a:rPr lang="en-US" sz="2400" dirty="0"/>
              <a:t>are natural born sinners.  </a:t>
            </a:r>
            <a:endParaRPr lang="en-US" sz="2400" dirty="0" smtClean="0"/>
          </a:p>
          <a:p>
            <a:r>
              <a:rPr lang="en-US" sz="2400" dirty="0"/>
              <a:t>	</a:t>
            </a:r>
            <a:r>
              <a:rPr lang="en-US" sz="2400" dirty="0" smtClean="0"/>
              <a:t>And </a:t>
            </a:r>
            <a:r>
              <a:rPr lang="en-US" sz="2400" dirty="0"/>
              <a:t>this runs all the way down into the heart. </a:t>
            </a:r>
            <a:r>
              <a:rPr lang="en-US" sz="2400" dirty="0" smtClean="0"/>
              <a:t>Whenever </a:t>
            </a:r>
            <a:r>
              <a:rPr lang="en-US" sz="2400" dirty="0"/>
              <a:t>people tell me they are going to “follow their heart” I become alarmed</a:t>
            </a:r>
            <a:r>
              <a:rPr lang="en-US" sz="2400" dirty="0" smtClean="0"/>
              <a:t>. </a:t>
            </a:r>
            <a:r>
              <a:rPr lang="en-US" sz="2400" dirty="0"/>
              <a:t>What they do not realize is that the guide they plan to follow is “</a:t>
            </a:r>
            <a:r>
              <a:rPr lang="en-US" sz="2400" i="1" dirty="0"/>
              <a:t>deceitful above all things, and desperately sick.”</a:t>
            </a:r>
            <a:r>
              <a:rPr lang="en-US" sz="2400" dirty="0"/>
              <a:t> </a:t>
            </a:r>
            <a:r>
              <a:rPr lang="en-US" sz="2400" dirty="0" smtClean="0"/>
              <a:t>If </a:t>
            </a:r>
            <a:r>
              <a:rPr lang="en-US" sz="2400" dirty="0"/>
              <a:t>we hope to shepherd our child’s heart, we need to understand it to be a wild animal, sneaky and untamed, unable to control itself or even to understand itself.  </a:t>
            </a:r>
          </a:p>
        </p:txBody>
      </p:sp>
    </p:spTree>
    <p:extLst>
      <p:ext uri="{BB962C8B-B14F-4D97-AF65-F5344CB8AC3E}">
        <p14:creationId xmlns:p14="http://schemas.microsoft.com/office/powerpoint/2010/main" val="278998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1890133"/>
          </a:xfrm>
        </p:spPr>
        <p:txBody>
          <a:bodyPr/>
          <a:lstStyle/>
          <a:p>
            <a:r>
              <a:rPr lang="en-US" dirty="0" smtClean="0"/>
              <a:t>SHEPHERDING A </a:t>
            </a:r>
            <a:br>
              <a:rPr lang="en-US" dirty="0" smtClean="0"/>
            </a:br>
            <a:r>
              <a:rPr lang="en-US" dirty="0" smtClean="0"/>
              <a:t>CHILD’S HEART</a:t>
            </a:r>
            <a:endParaRPr lang="en-US" dirty="0"/>
          </a:p>
        </p:txBody>
      </p:sp>
      <p:sp>
        <p:nvSpPr>
          <p:cNvPr id="3" name="Subtitle 2"/>
          <p:cNvSpPr>
            <a:spLocks noGrp="1"/>
          </p:cNvSpPr>
          <p:nvPr>
            <p:ph type="subTitle" idx="1"/>
          </p:nvPr>
        </p:nvSpPr>
        <p:spPr>
          <a:xfrm>
            <a:off x="684212" y="2910469"/>
            <a:ext cx="6400800" cy="3512634"/>
          </a:xfrm>
        </p:spPr>
        <p:txBody>
          <a:bodyPr>
            <a:normAutofit/>
          </a:bodyPr>
          <a:lstStyle/>
          <a:p>
            <a:r>
              <a:rPr lang="en-US" sz="2800" dirty="0" smtClean="0"/>
              <a:t>Part </a:t>
            </a:r>
            <a:r>
              <a:rPr lang="en-US" sz="2800" dirty="0" smtClean="0"/>
              <a:t>Three: </a:t>
            </a:r>
            <a:endParaRPr lang="en-US" sz="2800" dirty="0" smtClean="0"/>
          </a:p>
          <a:p>
            <a:r>
              <a:rPr lang="en-US" sz="2800" dirty="0"/>
              <a:t>	</a:t>
            </a:r>
            <a:r>
              <a:rPr lang="en-US" sz="2800" dirty="0" smtClean="0"/>
              <a:t>Introduction: Doctrine to Life</a:t>
            </a:r>
            <a:endParaRPr lang="en-US" sz="2800" dirty="0" smtClean="0"/>
          </a:p>
          <a:p>
            <a:r>
              <a:rPr lang="en-US" sz="2800" dirty="0"/>
              <a:t>	</a:t>
            </a:r>
            <a:r>
              <a:rPr lang="en-US" sz="2800" dirty="0" smtClean="0"/>
              <a:t>Method #2: The Rod</a:t>
            </a:r>
            <a:endParaRPr lang="en-US" sz="2800" dirty="0" smtClean="0"/>
          </a:p>
          <a:p>
            <a:r>
              <a:rPr lang="en-US" sz="2800" dirty="0"/>
              <a:t>	</a:t>
            </a:r>
            <a:r>
              <a:rPr lang="en-US" sz="2800" dirty="0" smtClean="0"/>
              <a:t>Method #3: Appeal to the 				Conscience</a:t>
            </a:r>
            <a:endParaRPr lang="en-US" sz="2800" dirty="0"/>
          </a:p>
        </p:txBody>
      </p:sp>
    </p:spTree>
    <p:extLst>
      <p:ext uri="{BB962C8B-B14F-4D97-AF65-F5344CB8AC3E}">
        <p14:creationId xmlns:p14="http://schemas.microsoft.com/office/powerpoint/2010/main" val="526552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8609076" y="1676400"/>
              <a:ext cx="2819400" cy="28194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999476" y="6"/>
              <a:ext cx="1603235" cy="1140123"/>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8606028" y="6096000"/>
              <a:ext cx="993648" cy="755973"/>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0398252" y="0"/>
              <a:ext cx="765048" cy="1208531"/>
            </a:xfrm>
            <a:prstGeom prst="rect">
              <a:avLst/>
            </a:prstGeom>
            <a:blipFill>
              <a:blip r:embed="rId6" cstate="print"/>
              <a:stretch>
                <a:fillRect/>
              </a:stretch>
            </a:blipFill>
          </p:spPr>
          <p:txBody>
            <a:bodyPr wrap="square" lIns="0" tIns="0" rIns="0" bIns="0" rtlCol="0"/>
            <a:lstStyle/>
            <a:p>
              <a:endParaRPr/>
            </a:p>
          </p:txBody>
        </p:sp>
      </p:grpSp>
      <p:grpSp>
        <p:nvGrpSpPr>
          <p:cNvPr id="7" name="object 7"/>
          <p:cNvGrpSpPr/>
          <p:nvPr/>
        </p:nvGrpSpPr>
        <p:grpSpPr>
          <a:xfrm>
            <a:off x="6003035" y="0"/>
            <a:ext cx="6189345" cy="6858000"/>
            <a:chOff x="6003035" y="0"/>
            <a:chExt cx="6189345" cy="6858000"/>
          </a:xfrm>
        </p:grpSpPr>
        <p:sp>
          <p:nvSpPr>
            <p:cNvPr id="8" name="object 8"/>
            <p:cNvSpPr/>
            <p:nvPr/>
          </p:nvSpPr>
          <p:spPr>
            <a:xfrm>
              <a:off x="10437876" y="0"/>
              <a:ext cx="685800" cy="1143000"/>
            </a:xfrm>
            <a:custGeom>
              <a:avLst/>
              <a:gdLst/>
              <a:ahLst/>
              <a:cxnLst/>
              <a:rect l="l" t="t" r="r" b="b"/>
              <a:pathLst>
                <a:path w="685800" h="1143000">
                  <a:moveTo>
                    <a:pt x="685800" y="0"/>
                  </a:moveTo>
                  <a:lnTo>
                    <a:pt x="0" y="0"/>
                  </a:lnTo>
                  <a:lnTo>
                    <a:pt x="0" y="1143000"/>
                  </a:lnTo>
                  <a:lnTo>
                    <a:pt x="685800" y="1143000"/>
                  </a:lnTo>
                  <a:lnTo>
                    <a:pt x="685800" y="0"/>
                  </a:lnTo>
                  <a:close/>
                </a:path>
              </a:pathLst>
            </a:custGeom>
            <a:solidFill>
              <a:srgbClr val="B01513"/>
            </a:solidFill>
          </p:spPr>
          <p:txBody>
            <a:bodyPr wrap="square" lIns="0" tIns="0" rIns="0" bIns="0" rtlCol="0"/>
            <a:lstStyle/>
            <a:p>
              <a:endParaRPr/>
            </a:p>
          </p:txBody>
        </p:sp>
        <p:sp>
          <p:nvSpPr>
            <p:cNvPr id="9" name="object 9"/>
            <p:cNvSpPr/>
            <p:nvPr/>
          </p:nvSpPr>
          <p:spPr>
            <a:xfrm>
              <a:off x="6024371" y="4107179"/>
              <a:ext cx="6167755" cy="2750820"/>
            </a:xfrm>
            <a:custGeom>
              <a:avLst/>
              <a:gdLst/>
              <a:ahLst/>
              <a:cxnLst/>
              <a:rect l="l" t="t" r="r" b="b"/>
              <a:pathLst>
                <a:path w="6167755" h="2750820">
                  <a:moveTo>
                    <a:pt x="3202927" y="0"/>
                  </a:moveTo>
                  <a:lnTo>
                    <a:pt x="3079254" y="33502"/>
                  </a:lnTo>
                  <a:lnTo>
                    <a:pt x="2946679" y="60502"/>
                  </a:lnTo>
                  <a:lnTo>
                    <a:pt x="2810370" y="85966"/>
                  </a:lnTo>
                  <a:lnTo>
                    <a:pt x="2666911" y="106718"/>
                  </a:lnTo>
                  <a:lnTo>
                    <a:pt x="2521419" y="122643"/>
                  </a:lnTo>
                  <a:lnTo>
                    <a:pt x="2374506" y="136906"/>
                  </a:lnTo>
                  <a:lnTo>
                    <a:pt x="2223858" y="148107"/>
                  </a:lnTo>
                  <a:lnTo>
                    <a:pt x="1918830" y="160731"/>
                  </a:lnTo>
                  <a:lnTo>
                    <a:pt x="1764741" y="162382"/>
                  </a:lnTo>
                  <a:lnTo>
                    <a:pt x="1615808" y="162382"/>
                  </a:lnTo>
                  <a:lnTo>
                    <a:pt x="1465160" y="160731"/>
                  </a:lnTo>
                  <a:lnTo>
                    <a:pt x="1319961" y="156006"/>
                  </a:lnTo>
                  <a:lnTo>
                    <a:pt x="1176489" y="152831"/>
                  </a:lnTo>
                  <a:lnTo>
                    <a:pt x="1038466" y="146469"/>
                  </a:lnTo>
                  <a:lnTo>
                    <a:pt x="903884" y="136906"/>
                  </a:lnTo>
                  <a:lnTo>
                    <a:pt x="774763" y="130543"/>
                  </a:lnTo>
                  <a:lnTo>
                    <a:pt x="654532" y="120992"/>
                  </a:lnTo>
                  <a:lnTo>
                    <a:pt x="541477" y="113093"/>
                  </a:lnTo>
                  <a:lnTo>
                    <a:pt x="435876" y="103543"/>
                  </a:lnTo>
                  <a:lnTo>
                    <a:pt x="340601" y="95516"/>
                  </a:lnTo>
                  <a:lnTo>
                    <a:pt x="254520" y="85966"/>
                  </a:lnTo>
                  <a:lnTo>
                    <a:pt x="181063" y="79603"/>
                  </a:lnTo>
                  <a:lnTo>
                    <a:pt x="118224" y="71704"/>
                  </a:lnTo>
                  <a:lnTo>
                    <a:pt x="68008" y="66865"/>
                  </a:lnTo>
                  <a:lnTo>
                    <a:pt x="30416" y="60502"/>
                  </a:lnTo>
                  <a:lnTo>
                    <a:pt x="8890" y="58966"/>
                  </a:lnTo>
                  <a:lnTo>
                    <a:pt x="0" y="58966"/>
                  </a:lnTo>
                  <a:lnTo>
                    <a:pt x="0" y="2750820"/>
                  </a:lnTo>
                  <a:lnTo>
                    <a:pt x="6167628" y="2750820"/>
                  </a:lnTo>
                  <a:lnTo>
                    <a:pt x="6167628" y="62636"/>
                  </a:lnTo>
                  <a:lnTo>
                    <a:pt x="6133541" y="71704"/>
                  </a:lnTo>
                  <a:lnTo>
                    <a:pt x="6087059" y="79603"/>
                  </a:lnTo>
                  <a:lnTo>
                    <a:pt x="5957633" y="100355"/>
                  </a:lnTo>
                  <a:lnTo>
                    <a:pt x="5875286" y="113093"/>
                  </a:lnTo>
                  <a:lnTo>
                    <a:pt x="5787478" y="127355"/>
                  </a:lnTo>
                  <a:lnTo>
                    <a:pt x="5685040" y="140093"/>
                  </a:lnTo>
                  <a:lnTo>
                    <a:pt x="5579440" y="152831"/>
                  </a:lnTo>
                  <a:lnTo>
                    <a:pt x="5462930" y="164033"/>
                  </a:lnTo>
                  <a:lnTo>
                    <a:pt x="5342699" y="176644"/>
                  </a:lnTo>
                  <a:lnTo>
                    <a:pt x="5213578" y="187858"/>
                  </a:lnTo>
                  <a:lnTo>
                    <a:pt x="4942700" y="203758"/>
                  </a:lnTo>
                  <a:lnTo>
                    <a:pt x="4799228" y="208610"/>
                  </a:lnTo>
                  <a:lnTo>
                    <a:pt x="4657471" y="210146"/>
                  </a:lnTo>
                  <a:lnTo>
                    <a:pt x="4508842" y="208610"/>
                  </a:lnTo>
                  <a:lnTo>
                    <a:pt x="4361637" y="203758"/>
                  </a:lnTo>
                  <a:lnTo>
                    <a:pt x="4210989" y="195872"/>
                  </a:lnTo>
                  <a:lnTo>
                    <a:pt x="4062056" y="183146"/>
                  </a:lnTo>
                  <a:lnTo>
                    <a:pt x="3911409" y="164033"/>
                  </a:lnTo>
                  <a:lnTo>
                    <a:pt x="3764483" y="143281"/>
                  </a:lnTo>
                  <a:lnTo>
                    <a:pt x="3621011" y="116281"/>
                  </a:lnTo>
                  <a:lnTo>
                    <a:pt x="3477539" y="82791"/>
                  </a:lnTo>
                  <a:lnTo>
                    <a:pt x="3339236" y="43053"/>
                  </a:lnTo>
                  <a:lnTo>
                    <a:pt x="3202927" y="0"/>
                  </a:lnTo>
                  <a:close/>
                </a:path>
              </a:pathLst>
            </a:custGeom>
            <a:solidFill>
              <a:srgbClr val="7A5128"/>
            </a:solidFill>
          </p:spPr>
          <p:txBody>
            <a:bodyPr wrap="square" lIns="0" tIns="0" rIns="0" bIns="0" rtlCol="0"/>
            <a:lstStyle/>
            <a:p>
              <a:endParaRPr/>
            </a:p>
          </p:txBody>
        </p:sp>
        <p:sp>
          <p:nvSpPr>
            <p:cNvPr id="10" name="object 10"/>
            <p:cNvSpPr/>
            <p:nvPr/>
          </p:nvSpPr>
          <p:spPr>
            <a:xfrm>
              <a:off x="6003035" y="0"/>
              <a:ext cx="6188964" cy="4189476"/>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6400799" y="515112"/>
              <a:ext cx="5096256" cy="6167629"/>
            </a:xfrm>
            <a:prstGeom prst="rect">
              <a:avLst/>
            </a:prstGeom>
            <a:blipFill>
              <a:blip r:embed="rId8" cstate="print"/>
              <a:stretch>
                <a:fillRect/>
              </a:stretch>
            </a:blipFill>
          </p:spPr>
          <p:txBody>
            <a:bodyPr wrap="square" lIns="0" tIns="0" rIns="0" bIns="0" rtlCol="0"/>
            <a:lstStyle/>
            <a:p>
              <a:endParaRPr/>
            </a:p>
          </p:txBody>
        </p:sp>
      </p:grpSp>
      <p:sp>
        <p:nvSpPr>
          <p:cNvPr id="13" name="object 13"/>
          <p:cNvSpPr txBox="1"/>
          <p:nvPr/>
        </p:nvSpPr>
        <p:spPr>
          <a:xfrm>
            <a:off x="626617" y="1054417"/>
            <a:ext cx="4272280" cy="1243965"/>
          </a:xfrm>
          <a:prstGeom prst="rect">
            <a:avLst/>
          </a:prstGeom>
        </p:spPr>
        <p:txBody>
          <a:bodyPr vert="horz" wrap="square" lIns="0" tIns="12065" rIns="0" bIns="0" rtlCol="0">
            <a:spAutoFit/>
          </a:bodyPr>
          <a:lstStyle/>
          <a:p>
            <a:pPr marL="273050" marR="5080" indent="-260985">
              <a:lnSpc>
                <a:spcPct val="100000"/>
              </a:lnSpc>
              <a:spcBef>
                <a:spcPts val="95"/>
              </a:spcBef>
            </a:pPr>
            <a:r>
              <a:rPr sz="4000" b="1" spc="-5" dirty="0">
                <a:solidFill>
                  <a:srgbClr val="FFFFFF"/>
                </a:solidFill>
                <a:latin typeface="Carlito"/>
                <a:cs typeface="Carlito"/>
              </a:rPr>
              <a:t>How do sin </a:t>
            </a:r>
            <a:r>
              <a:rPr sz="4000" b="1" spc="-10" dirty="0">
                <a:solidFill>
                  <a:srgbClr val="FFFFFF"/>
                </a:solidFill>
                <a:latin typeface="Carlito"/>
                <a:cs typeface="Carlito"/>
              </a:rPr>
              <a:t>patterns  </a:t>
            </a:r>
            <a:r>
              <a:rPr sz="4000" b="1" spc="-5" dirty="0">
                <a:solidFill>
                  <a:srgbClr val="FFFFFF"/>
                </a:solidFill>
                <a:latin typeface="Carlito"/>
                <a:cs typeface="Carlito"/>
              </a:rPr>
              <a:t>grow in our lives?</a:t>
            </a:r>
            <a:endParaRPr sz="4000" dirty="0">
              <a:latin typeface="Carlito"/>
              <a:cs typeface="Carlito"/>
            </a:endParaRPr>
          </a:p>
        </p:txBody>
      </p:sp>
      <p:sp>
        <p:nvSpPr>
          <p:cNvPr id="14" name="object 14"/>
          <p:cNvSpPr txBox="1"/>
          <p:nvPr/>
        </p:nvSpPr>
        <p:spPr>
          <a:xfrm>
            <a:off x="6571488" y="2862834"/>
            <a:ext cx="804316" cy="258404"/>
          </a:xfrm>
          <a:prstGeom prst="rect">
            <a:avLst/>
          </a:prstGeom>
        </p:spPr>
        <p:txBody>
          <a:bodyPr vert="horz" wrap="square" lIns="0" tIns="12065" rIns="0" bIns="0" rtlCol="0">
            <a:spAutoFit/>
          </a:bodyPr>
          <a:lstStyle/>
          <a:p>
            <a:pPr marL="12700">
              <a:lnSpc>
                <a:spcPct val="100000"/>
              </a:lnSpc>
              <a:spcBef>
                <a:spcPts val="95"/>
              </a:spcBef>
            </a:pPr>
            <a:r>
              <a:rPr lang="en-US" sz="1600" b="1" spc="-5" dirty="0" smtClean="0">
                <a:solidFill>
                  <a:schemeClr val="bg1"/>
                </a:solidFill>
                <a:latin typeface="Arial"/>
                <a:cs typeface="Arial"/>
              </a:rPr>
              <a:t>FRUIT</a:t>
            </a:r>
            <a:r>
              <a:rPr sz="1600" b="1" spc="-5" dirty="0" smtClean="0">
                <a:latin typeface="Arial"/>
                <a:cs typeface="Arial"/>
              </a:rPr>
              <a:t>T</a:t>
            </a:r>
            <a:endParaRPr sz="1600" dirty="0">
              <a:latin typeface="Arial"/>
              <a:cs typeface="Arial"/>
            </a:endParaRPr>
          </a:p>
        </p:txBody>
      </p:sp>
      <p:sp>
        <p:nvSpPr>
          <p:cNvPr id="15" name="object 15"/>
          <p:cNvSpPr txBox="1"/>
          <p:nvPr/>
        </p:nvSpPr>
        <p:spPr>
          <a:xfrm>
            <a:off x="6641109" y="3827983"/>
            <a:ext cx="734695" cy="258404"/>
          </a:xfrm>
          <a:prstGeom prst="rect">
            <a:avLst/>
          </a:prstGeom>
        </p:spPr>
        <p:txBody>
          <a:bodyPr vert="horz" wrap="square" lIns="0" tIns="12065" rIns="0" bIns="0" rtlCol="0">
            <a:spAutoFit/>
          </a:bodyPr>
          <a:lstStyle/>
          <a:p>
            <a:pPr marL="12700">
              <a:lnSpc>
                <a:spcPct val="100000"/>
              </a:lnSpc>
              <a:spcBef>
                <a:spcPts val="95"/>
              </a:spcBef>
            </a:pPr>
            <a:r>
              <a:rPr sz="1600" b="1" spc="-10" dirty="0">
                <a:solidFill>
                  <a:schemeClr val="bg1"/>
                </a:solidFill>
                <a:latin typeface="Arial"/>
                <a:cs typeface="Arial"/>
              </a:rPr>
              <a:t>T</a:t>
            </a:r>
            <a:r>
              <a:rPr sz="1600" b="1" spc="-5" dirty="0">
                <a:solidFill>
                  <a:schemeClr val="bg1"/>
                </a:solidFill>
                <a:latin typeface="Arial"/>
                <a:cs typeface="Arial"/>
              </a:rPr>
              <a:t>RUNK</a:t>
            </a:r>
            <a:endParaRPr sz="1600" dirty="0">
              <a:solidFill>
                <a:schemeClr val="bg1"/>
              </a:solidFill>
              <a:latin typeface="Arial"/>
              <a:cs typeface="Arial"/>
            </a:endParaRPr>
          </a:p>
        </p:txBody>
      </p:sp>
      <p:sp>
        <p:nvSpPr>
          <p:cNvPr id="16" name="object 16"/>
          <p:cNvSpPr txBox="1"/>
          <p:nvPr/>
        </p:nvSpPr>
        <p:spPr>
          <a:xfrm>
            <a:off x="7926171" y="5580773"/>
            <a:ext cx="744855" cy="258404"/>
          </a:xfrm>
          <a:prstGeom prst="rect">
            <a:avLst/>
          </a:prstGeom>
        </p:spPr>
        <p:txBody>
          <a:bodyPr vert="horz" wrap="square" lIns="0" tIns="12065" rIns="0" bIns="0" rtlCol="0">
            <a:spAutoFit/>
          </a:bodyPr>
          <a:lstStyle/>
          <a:p>
            <a:pPr marL="12700">
              <a:lnSpc>
                <a:spcPct val="100000"/>
              </a:lnSpc>
              <a:spcBef>
                <a:spcPts val="95"/>
              </a:spcBef>
            </a:pPr>
            <a:r>
              <a:rPr sz="1600" b="1" spc="-10" dirty="0">
                <a:solidFill>
                  <a:schemeClr val="bg1"/>
                </a:solidFill>
                <a:latin typeface="Arial"/>
                <a:cs typeface="Arial"/>
              </a:rPr>
              <a:t>R</a:t>
            </a:r>
            <a:r>
              <a:rPr sz="1600" b="1" spc="-15" dirty="0">
                <a:solidFill>
                  <a:schemeClr val="bg1"/>
                </a:solidFill>
                <a:latin typeface="Arial"/>
                <a:cs typeface="Arial"/>
              </a:rPr>
              <a:t>OO</a:t>
            </a:r>
            <a:r>
              <a:rPr sz="1600" b="1" spc="-10" dirty="0">
                <a:solidFill>
                  <a:schemeClr val="bg1"/>
                </a:solidFill>
                <a:latin typeface="Arial"/>
                <a:cs typeface="Arial"/>
              </a:rPr>
              <a:t>T</a:t>
            </a:r>
            <a:r>
              <a:rPr sz="1600" b="1" spc="-5" dirty="0">
                <a:solidFill>
                  <a:schemeClr val="bg1"/>
                </a:solidFill>
                <a:latin typeface="Arial"/>
                <a:cs typeface="Arial"/>
              </a:rPr>
              <a:t>S</a:t>
            </a:r>
            <a:endParaRPr sz="1600" dirty="0">
              <a:solidFill>
                <a:schemeClr val="bg1"/>
              </a:solidFill>
              <a:latin typeface="Arial"/>
              <a:cs typeface="Arial"/>
            </a:endParaRPr>
          </a:p>
        </p:txBody>
      </p:sp>
      <p:sp>
        <p:nvSpPr>
          <p:cNvPr id="17" name="object 17"/>
          <p:cNvSpPr txBox="1"/>
          <p:nvPr/>
        </p:nvSpPr>
        <p:spPr>
          <a:xfrm>
            <a:off x="8143113" y="6393789"/>
            <a:ext cx="498475" cy="258404"/>
          </a:xfrm>
          <a:prstGeom prst="rect">
            <a:avLst/>
          </a:prstGeom>
        </p:spPr>
        <p:txBody>
          <a:bodyPr vert="horz" wrap="square" lIns="0" tIns="12065" rIns="0" bIns="0" rtlCol="0">
            <a:spAutoFit/>
          </a:bodyPr>
          <a:lstStyle/>
          <a:p>
            <a:pPr marL="12700">
              <a:lnSpc>
                <a:spcPct val="100000"/>
              </a:lnSpc>
              <a:spcBef>
                <a:spcPts val="95"/>
              </a:spcBef>
            </a:pPr>
            <a:r>
              <a:rPr sz="1600" b="1" spc="-5" dirty="0">
                <a:solidFill>
                  <a:schemeClr val="bg1"/>
                </a:solidFill>
                <a:latin typeface="Arial"/>
                <a:cs typeface="Arial"/>
              </a:rPr>
              <a:t>S</a:t>
            </a:r>
            <a:r>
              <a:rPr sz="1600" b="1" spc="-15" dirty="0">
                <a:solidFill>
                  <a:schemeClr val="bg1"/>
                </a:solidFill>
                <a:latin typeface="Arial"/>
                <a:cs typeface="Arial"/>
              </a:rPr>
              <a:t>O</a:t>
            </a:r>
            <a:r>
              <a:rPr sz="1600" b="1" spc="-5" dirty="0">
                <a:solidFill>
                  <a:schemeClr val="bg1"/>
                </a:solidFill>
                <a:latin typeface="Arial"/>
                <a:cs typeface="Arial"/>
              </a:rPr>
              <a:t>IL</a:t>
            </a:r>
            <a:endParaRPr sz="1600" dirty="0">
              <a:solidFill>
                <a:schemeClr val="bg1"/>
              </a:solidFill>
              <a:latin typeface="Arial"/>
              <a:cs typeface="Arial"/>
            </a:endParaRPr>
          </a:p>
        </p:txBody>
      </p:sp>
      <p:sp>
        <p:nvSpPr>
          <p:cNvPr id="18" name="object 18"/>
          <p:cNvSpPr txBox="1"/>
          <p:nvPr/>
        </p:nvSpPr>
        <p:spPr>
          <a:xfrm>
            <a:off x="7701965" y="4676343"/>
            <a:ext cx="579120" cy="258404"/>
          </a:xfrm>
          <a:prstGeom prst="rect">
            <a:avLst/>
          </a:prstGeom>
        </p:spPr>
        <p:txBody>
          <a:bodyPr vert="horz" wrap="square" lIns="0" tIns="12065" rIns="0" bIns="0" rtlCol="0">
            <a:spAutoFit/>
          </a:bodyPr>
          <a:lstStyle/>
          <a:p>
            <a:pPr marL="12700">
              <a:lnSpc>
                <a:spcPct val="100000"/>
              </a:lnSpc>
              <a:spcBef>
                <a:spcPts val="95"/>
              </a:spcBef>
            </a:pPr>
            <a:r>
              <a:rPr sz="1600" b="1" spc="-5" dirty="0">
                <a:solidFill>
                  <a:schemeClr val="bg1"/>
                </a:solidFill>
                <a:latin typeface="Arial"/>
                <a:cs typeface="Arial"/>
              </a:rPr>
              <a:t>SEED</a:t>
            </a:r>
            <a:endParaRPr sz="1600" dirty="0">
              <a:solidFill>
                <a:schemeClr val="bg1"/>
              </a:solidFill>
              <a:latin typeface="Arial"/>
              <a:cs typeface="Arial"/>
            </a:endParaRPr>
          </a:p>
        </p:txBody>
      </p:sp>
      <p:sp>
        <p:nvSpPr>
          <p:cNvPr id="19" name="object 19"/>
          <p:cNvSpPr txBox="1"/>
          <p:nvPr/>
        </p:nvSpPr>
        <p:spPr>
          <a:xfrm>
            <a:off x="9803244" y="3772382"/>
            <a:ext cx="130937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chemeClr val="bg1"/>
                </a:solidFill>
                <a:latin typeface="Arial"/>
                <a:cs typeface="Arial"/>
              </a:rPr>
              <a:t>True</a:t>
            </a:r>
            <a:r>
              <a:rPr sz="1800" b="1" spc="-60" dirty="0">
                <a:solidFill>
                  <a:schemeClr val="bg1"/>
                </a:solidFill>
                <a:latin typeface="Arial"/>
                <a:cs typeface="Arial"/>
              </a:rPr>
              <a:t> </a:t>
            </a:r>
            <a:r>
              <a:rPr sz="1800" b="1" spc="-5" dirty="0">
                <a:solidFill>
                  <a:schemeClr val="bg1"/>
                </a:solidFill>
                <a:latin typeface="Arial"/>
                <a:cs typeface="Arial"/>
              </a:rPr>
              <a:t>beliefs</a:t>
            </a:r>
            <a:endParaRPr sz="1800" dirty="0">
              <a:solidFill>
                <a:schemeClr val="bg1"/>
              </a:solidFill>
              <a:latin typeface="Arial"/>
              <a:cs typeface="Arial"/>
            </a:endParaRPr>
          </a:p>
        </p:txBody>
      </p:sp>
      <p:grpSp>
        <p:nvGrpSpPr>
          <p:cNvPr id="20" name="object 20"/>
          <p:cNvGrpSpPr/>
          <p:nvPr/>
        </p:nvGrpSpPr>
        <p:grpSpPr>
          <a:xfrm>
            <a:off x="9826497" y="5423661"/>
            <a:ext cx="2266950" cy="706120"/>
            <a:chOff x="9826497" y="5423661"/>
            <a:chExt cx="2266950" cy="706120"/>
          </a:xfrm>
        </p:grpSpPr>
        <p:sp>
          <p:nvSpPr>
            <p:cNvPr id="21" name="object 21"/>
            <p:cNvSpPr/>
            <p:nvPr/>
          </p:nvSpPr>
          <p:spPr>
            <a:xfrm>
              <a:off x="9836657" y="5433821"/>
              <a:ext cx="2246630" cy="685800"/>
            </a:xfrm>
            <a:custGeom>
              <a:avLst/>
              <a:gdLst/>
              <a:ahLst/>
              <a:cxnLst/>
              <a:rect l="l" t="t" r="r" b="b"/>
              <a:pathLst>
                <a:path w="2246629" h="685800">
                  <a:moveTo>
                    <a:pt x="2246376" y="0"/>
                  </a:moveTo>
                  <a:lnTo>
                    <a:pt x="0" y="0"/>
                  </a:lnTo>
                  <a:lnTo>
                    <a:pt x="0" y="609599"/>
                  </a:lnTo>
                  <a:lnTo>
                    <a:pt x="374396" y="609599"/>
                  </a:lnTo>
                  <a:lnTo>
                    <a:pt x="655205" y="685799"/>
                  </a:lnTo>
                  <a:lnTo>
                    <a:pt x="935990" y="609599"/>
                  </a:lnTo>
                  <a:lnTo>
                    <a:pt x="2246376" y="609599"/>
                  </a:lnTo>
                  <a:lnTo>
                    <a:pt x="2246376" y="0"/>
                  </a:lnTo>
                  <a:close/>
                </a:path>
              </a:pathLst>
            </a:custGeom>
            <a:solidFill>
              <a:srgbClr val="FFFFFF"/>
            </a:solidFill>
          </p:spPr>
          <p:txBody>
            <a:bodyPr wrap="square" lIns="0" tIns="0" rIns="0" bIns="0" rtlCol="0"/>
            <a:lstStyle/>
            <a:p>
              <a:endParaRPr/>
            </a:p>
          </p:txBody>
        </p:sp>
        <p:sp>
          <p:nvSpPr>
            <p:cNvPr id="22" name="object 22"/>
            <p:cNvSpPr/>
            <p:nvPr/>
          </p:nvSpPr>
          <p:spPr>
            <a:xfrm>
              <a:off x="9836657" y="5433821"/>
              <a:ext cx="2246630" cy="685800"/>
            </a:xfrm>
            <a:custGeom>
              <a:avLst/>
              <a:gdLst/>
              <a:ahLst/>
              <a:cxnLst/>
              <a:rect l="l" t="t" r="r" b="b"/>
              <a:pathLst>
                <a:path w="2246629" h="685800">
                  <a:moveTo>
                    <a:pt x="0" y="0"/>
                  </a:moveTo>
                  <a:lnTo>
                    <a:pt x="374396" y="0"/>
                  </a:lnTo>
                  <a:lnTo>
                    <a:pt x="935990" y="0"/>
                  </a:lnTo>
                  <a:lnTo>
                    <a:pt x="2246376" y="0"/>
                  </a:lnTo>
                  <a:lnTo>
                    <a:pt x="2246376" y="355599"/>
                  </a:lnTo>
                  <a:lnTo>
                    <a:pt x="2246376" y="507999"/>
                  </a:lnTo>
                  <a:lnTo>
                    <a:pt x="2246376" y="609599"/>
                  </a:lnTo>
                  <a:lnTo>
                    <a:pt x="935990" y="609599"/>
                  </a:lnTo>
                  <a:lnTo>
                    <a:pt x="655205" y="685799"/>
                  </a:lnTo>
                  <a:lnTo>
                    <a:pt x="374396" y="609599"/>
                  </a:lnTo>
                  <a:lnTo>
                    <a:pt x="0" y="609599"/>
                  </a:lnTo>
                  <a:lnTo>
                    <a:pt x="0" y="507999"/>
                  </a:lnTo>
                  <a:lnTo>
                    <a:pt x="0" y="355599"/>
                  </a:lnTo>
                  <a:lnTo>
                    <a:pt x="0" y="0"/>
                  </a:lnTo>
                  <a:close/>
                </a:path>
              </a:pathLst>
            </a:custGeom>
            <a:ln w="19812">
              <a:solidFill>
                <a:srgbClr val="B01513"/>
              </a:solidFill>
            </a:ln>
          </p:spPr>
          <p:txBody>
            <a:bodyPr wrap="square" lIns="0" tIns="0" rIns="0" bIns="0" rtlCol="0"/>
            <a:lstStyle/>
            <a:p>
              <a:endParaRPr/>
            </a:p>
          </p:txBody>
        </p:sp>
      </p:grpSp>
      <p:sp>
        <p:nvSpPr>
          <p:cNvPr id="23" name="object 23"/>
          <p:cNvSpPr txBox="1"/>
          <p:nvPr/>
        </p:nvSpPr>
        <p:spPr>
          <a:xfrm>
            <a:off x="9942817" y="5581894"/>
            <a:ext cx="2030730"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chemeClr val="bg1"/>
                </a:solidFill>
                <a:latin typeface="Arial"/>
                <a:cs typeface="Arial"/>
              </a:rPr>
              <a:t>Motivating</a:t>
            </a:r>
            <a:r>
              <a:rPr sz="1800" b="1" spc="5" dirty="0">
                <a:solidFill>
                  <a:schemeClr val="bg1"/>
                </a:solidFill>
                <a:latin typeface="Arial"/>
                <a:cs typeface="Arial"/>
              </a:rPr>
              <a:t> </a:t>
            </a:r>
            <a:r>
              <a:rPr sz="1800" b="1" spc="-10" dirty="0">
                <a:solidFill>
                  <a:schemeClr val="bg1"/>
                </a:solidFill>
                <a:latin typeface="Arial"/>
                <a:cs typeface="Arial"/>
              </a:rPr>
              <a:t>desires</a:t>
            </a:r>
            <a:endParaRPr sz="1800" dirty="0">
              <a:solidFill>
                <a:schemeClr val="bg1"/>
              </a:solidFill>
              <a:latin typeface="Arial"/>
              <a:cs typeface="Arial"/>
            </a:endParaRPr>
          </a:p>
        </p:txBody>
      </p:sp>
      <p:grpSp>
        <p:nvGrpSpPr>
          <p:cNvPr id="24" name="object 24"/>
          <p:cNvGrpSpPr/>
          <p:nvPr/>
        </p:nvGrpSpPr>
        <p:grpSpPr>
          <a:xfrm>
            <a:off x="9704578" y="4475734"/>
            <a:ext cx="2242820" cy="704850"/>
            <a:chOff x="9704578" y="4475734"/>
            <a:chExt cx="2242820" cy="704850"/>
          </a:xfrm>
        </p:grpSpPr>
        <p:sp>
          <p:nvSpPr>
            <p:cNvPr id="25" name="object 25"/>
            <p:cNvSpPr/>
            <p:nvPr/>
          </p:nvSpPr>
          <p:spPr>
            <a:xfrm>
              <a:off x="9714738" y="4485894"/>
              <a:ext cx="2222500" cy="684530"/>
            </a:xfrm>
            <a:custGeom>
              <a:avLst/>
              <a:gdLst/>
              <a:ahLst/>
              <a:cxnLst/>
              <a:rect l="l" t="t" r="r" b="b"/>
              <a:pathLst>
                <a:path w="2222500" h="684529">
                  <a:moveTo>
                    <a:pt x="2221992" y="0"/>
                  </a:moveTo>
                  <a:lnTo>
                    <a:pt x="0" y="0"/>
                  </a:lnTo>
                  <a:lnTo>
                    <a:pt x="0" y="608075"/>
                  </a:lnTo>
                  <a:lnTo>
                    <a:pt x="370332" y="608075"/>
                  </a:lnTo>
                  <a:lnTo>
                    <a:pt x="648093" y="684085"/>
                  </a:lnTo>
                  <a:lnTo>
                    <a:pt x="925830" y="608075"/>
                  </a:lnTo>
                  <a:lnTo>
                    <a:pt x="2221992" y="608075"/>
                  </a:lnTo>
                  <a:lnTo>
                    <a:pt x="2221992" y="0"/>
                  </a:lnTo>
                  <a:close/>
                </a:path>
              </a:pathLst>
            </a:custGeom>
            <a:solidFill>
              <a:srgbClr val="FFFFFF"/>
            </a:solidFill>
          </p:spPr>
          <p:txBody>
            <a:bodyPr wrap="square" lIns="0" tIns="0" rIns="0" bIns="0" rtlCol="0"/>
            <a:lstStyle/>
            <a:p>
              <a:endParaRPr/>
            </a:p>
          </p:txBody>
        </p:sp>
        <p:sp>
          <p:nvSpPr>
            <p:cNvPr id="26" name="object 26"/>
            <p:cNvSpPr/>
            <p:nvPr/>
          </p:nvSpPr>
          <p:spPr>
            <a:xfrm>
              <a:off x="9714738" y="4485894"/>
              <a:ext cx="2222500" cy="684530"/>
            </a:xfrm>
            <a:custGeom>
              <a:avLst/>
              <a:gdLst/>
              <a:ahLst/>
              <a:cxnLst/>
              <a:rect l="l" t="t" r="r" b="b"/>
              <a:pathLst>
                <a:path w="2222500" h="684529">
                  <a:moveTo>
                    <a:pt x="0" y="0"/>
                  </a:moveTo>
                  <a:lnTo>
                    <a:pt x="370332" y="0"/>
                  </a:lnTo>
                  <a:lnTo>
                    <a:pt x="925830" y="0"/>
                  </a:lnTo>
                  <a:lnTo>
                    <a:pt x="2221992" y="0"/>
                  </a:lnTo>
                  <a:lnTo>
                    <a:pt x="2221992" y="354710"/>
                  </a:lnTo>
                  <a:lnTo>
                    <a:pt x="2221992" y="506729"/>
                  </a:lnTo>
                  <a:lnTo>
                    <a:pt x="2221992" y="608075"/>
                  </a:lnTo>
                  <a:lnTo>
                    <a:pt x="925830" y="608075"/>
                  </a:lnTo>
                  <a:lnTo>
                    <a:pt x="648093" y="684085"/>
                  </a:lnTo>
                  <a:lnTo>
                    <a:pt x="370332" y="608075"/>
                  </a:lnTo>
                  <a:lnTo>
                    <a:pt x="0" y="608075"/>
                  </a:lnTo>
                  <a:lnTo>
                    <a:pt x="0" y="506729"/>
                  </a:lnTo>
                  <a:lnTo>
                    <a:pt x="0" y="354710"/>
                  </a:lnTo>
                  <a:lnTo>
                    <a:pt x="0" y="0"/>
                  </a:lnTo>
                  <a:close/>
                </a:path>
              </a:pathLst>
            </a:custGeom>
            <a:ln w="19812">
              <a:solidFill>
                <a:srgbClr val="B01513"/>
              </a:solidFill>
            </a:ln>
          </p:spPr>
          <p:txBody>
            <a:bodyPr wrap="square" lIns="0" tIns="0" rIns="0" bIns="0" rtlCol="0"/>
            <a:lstStyle/>
            <a:p>
              <a:endParaRPr/>
            </a:p>
          </p:txBody>
        </p:sp>
      </p:grpSp>
      <p:sp>
        <p:nvSpPr>
          <p:cNvPr id="27" name="object 27"/>
          <p:cNvSpPr txBox="1"/>
          <p:nvPr/>
        </p:nvSpPr>
        <p:spPr>
          <a:xfrm>
            <a:off x="10298912" y="4633671"/>
            <a:ext cx="105283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chemeClr val="bg1"/>
                </a:solidFill>
                <a:latin typeface="Arial"/>
                <a:cs typeface="Arial"/>
              </a:rPr>
              <a:t>The</a:t>
            </a:r>
            <a:r>
              <a:rPr sz="1800" b="1" spc="-75" dirty="0">
                <a:solidFill>
                  <a:schemeClr val="bg1"/>
                </a:solidFill>
                <a:latin typeface="Arial"/>
                <a:cs typeface="Arial"/>
              </a:rPr>
              <a:t> </a:t>
            </a:r>
            <a:r>
              <a:rPr sz="1800" b="1" spc="-10" dirty="0">
                <a:solidFill>
                  <a:schemeClr val="bg1"/>
                </a:solidFill>
                <a:latin typeface="Arial"/>
                <a:cs typeface="Arial"/>
              </a:rPr>
              <a:t>heart</a:t>
            </a:r>
            <a:endParaRPr sz="1800" dirty="0">
              <a:solidFill>
                <a:schemeClr val="bg1"/>
              </a:solidFill>
              <a:latin typeface="Arial"/>
              <a:cs typeface="Arial"/>
            </a:endParaRPr>
          </a:p>
        </p:txBody>
      </p:sp>
      <p:grpSp>
        <p:nvGrpSpPr>
          <p:cNvPr id="28" name="object 28"/>
          <p:cNvGrpSpPr/>
          <p:nvPr/>
        </p:nvGrpSpPr>
        <p:grpSpPr>
          <a:xfrm>
            <a:off x="9742931" y="6155435"/>
            <a:ext cx="2265045" cy="704215"/>
            <a:chOff x="9742931" y="6155435"/>
            <a:chExt cx="2265045" cy="704215"/>
          </a:xfrm>
        </p:grpSpPr>
        <p:sp>
          <p:nvSpPr>
            <p:cNvPr id="29" name="object 29"/>
            <p:cNvSpPr/>
            <p:nvPr/>
          </p:nvSpPr>
          <p:spPr>
            <a:xfrm>
              <a:off x="9752837" y="6165341"/>
              <a:ext cx="2245360" cy="684530"/>
            </a:xfrm>
            <a:custGeom>
              <a:avLst/>
              <a:gdLst/>
              <a:ahLst/>
              <a:cxnLst/>
              <a:rect l="l" t="t" r="r" b="b"/>
              <a:pathLst>
                <a:path w="2245359" h="684529">
                  <a:moveTo>
                    <a:pt x="2244852" y="0"/>
                  </a:moveTo>
                  <a:lnTo>
                    <a:pt x="0" y="0"/>
                  </a:lnTo>
                  <a:lnTo>
                    <a:pt x="0" y="608076"/>
                  </a:lnTo>
                  <a:lnTo>
                    <a:pt x="374141" y="608076"/>
                  </a:lnTo>
                  <a:lnTo>
                    <a:pt x="654761" y="684085"/>
                  </a:lnTo>
                  <a:lnTo>
                    <a:pt x="935354" y="608076"/>
                  </a:lnTo>
                  <a:lnTo>
                    <a:pt x="2244852" y="608076"/>
                  </a:lnTo>
                  <a:close/>
                </a:path>
              </a:pathLst>
            </a:custGeom>
            <a:solidFill>
              <a:srgbClr val="FFFFFF"/>
            </a:solidFill>
          </p:spPr>
          <p:txBody>
            <a:bodyPr wrap="square" lIns="0" tIns="0" rIns="0" bIns="0" rtlCol="0"/>
            <a:lstStyle/>
            <a:p>
              <a:endParaRPr/>
            </a:p>
          </p:txBody>
        </p:sp>
        <p:sp>
          <p:nvSpPr>
            <p:cNvPr id="30" name="object 30"/>
            <p:cNvSpPr/>
            <p:nvPr/>
          </p:nvSpPr>
          <p:spPr>
            <a:xfrm>
              <a:off x="9752837" y="6165341"/>
              <a:ext cx="2245360" cy="684530"/>
            </a:xfrm>
            <a:custGeom>
              <a:avLst/>
              <a:gdLst/>
              <a:ahLst/>
              <a:cxnLst/>
              <a:rect l="l" t="t" r="r" b="b"/>
              <a:pathLst>
                <a:path w="2245359" h="684529">
                  <a:moveTo>
                    <a:pt x="0" y="0"/>
                  </a:moveTo>
                  <a:lnTo>
                    <a:pt x="374142" y="0"/>
                  </a:lnTo>
                  <a:lnTo>
                    <a:pt x="935355" y="0"/>
                  </a:lnTo>
                  <a:lnTo>
                    <a:pt x="2244852" y="0"/>
                  </a:lnTo>
                  <a:lnTo>
                    <a:pt x="2244852" y="354711"/>
                  </a:lnTo>
                  <a:lnTo>
                    <a:pt x="2244852" y="506730"/>
                  </a:lnTo>
                  <a:lnTo>
                    <a:pt x="2244852" y="608076"/>
                  </a:lnTo>
                  <a:lnTo>
                    <a:pt x="935355" y="608076"/>
                  </a:lnTo>
                  <a:lnTo>
                    <a:pt x="654761" y="684085"/>
                  </a:lnTo>
                  <a:lnTo>
                    <a:pt x="374142" y="608076"/>
                  </a:lnTo>
                  <a:lnTo>
                    <a:pt x="0" y="608076"/>
                  </a:lnTo>
                  <a:lnTo>
                    <a:pt x="0" y="506730"/>
                  </a:lnTo>
                  <a:lnTo>
                    <a:pt x="0" y="354711"/>
                  </a:lnTo>
                  <a:lnTo>
                    <a:pt x="0" y="0"/>
                  </a:lnTo>
                  <a:close/>
                </a:path>
              </a:pathLst>
            </a:custGeom>
            <a:ln w="19812">
              <a:solidFill>
                <a:srgbClr val="B01513"/>
              </a:solidFill>
            </a:ln>
          </p:spPr>
          <p:txBody>
            <a:bodyPr wrap="square" lIns="0" tIns="0" rIns="0" bIns="0" rtlCol="0"/>
            <a:lstStyle/>
            <a:p>
              <a:endParaRPr/>
            </a:p>
          </p:txBody>
        </p:sp>
      </p:grpSp>
      <p:sp>
        <p:nvSpPr>
          <p:cNvPr id="31" name="object 31"/>
          <p:cNvSpPr txBox="1"/>
          <p:nvPr/>
        </p:nvSpPr>
        <p:spPr>
          <a:xfrm>
            <a:off x="10295534" y="6175599"/>
            <a:ext cx="1156335" cy="574040"/>
          </a:xfrm>
          <a:prstGeom prst="rect">
            <a:avLst/>
          </a:prstGeom>
        </p:spPr>
        <p:txBody>
          <a:bodyPr vert="horz" wrap="square" lIns="0" tIns="12700" rIns="0" bIns="0" rtlCol="0">
            <a:spAutoFit/>
          </a:bodyPr>
          <a:lstStyle/>
          <a:p>
            <a:pPr marL="12700" marR="5080" indent="114300">
              <a:lnSpc>
                <a:spcPct val="100000"/>
              </a:lnSpc>
              <a:spcBef>
                <a:spcPts val="100"/>
              </a:spcBef>
            </a:pPr>
            <a:r>
              <a:rPr sz="1800" b="1" spc="-5" dirty="0">
                <a:solidFill>
                  <a:schemeClr val="bg1"/>
                </a:solidFill>
                <a:latin typeface="Arial"/>
                <a:cs typeface="Arial"/>
              </a:rPr>
              <a:t>Shaping  </a:t>
            </a:r>
            <a:r>
              <a:rPr sz="1800" b="1" dirty="0">
                <a:solidFill>
                  <a:schemeClr val="bg1"/>
                </a:solidFill>
                <a:latin typeface="Arial"/>
                <a:cs typeface="Arial"/>
              </a:rPr>
              <a:t>influ</a:t>
            </a:r>
            <a:r>
              <a:rPr sz="1800" b="1" spc="-10" dirty="0">
                <a:solidFill>
                  <a:schemeClr val="bg1"/>
                </a:solidFill>
                <a:latin typeface="Arial"/>
                <a:cs typeface="Arial"/>
              </a:rPr>
              <a:t>e</a:t>
            </a:r>
            <a:r>
              <a:rPr sz="1800" b="1" dirty="0">
                <a:solidFill>
                  <a:schemeClr val="bg1"/>
                </a:solidFill>
                <a:latin typeface="Arial"/>
                <a:cs typeface="Arial"/>
              </a:rPr>
              <a:t>n</a:t>
            </a:r>
            <a:r>
              <a:rPr sz="1800" b="1" spc="-15" dirty="0">
                <a:solidFill>
                  <a:schemeClr val="bg1"/>
                </a:solidFill>
                <a:latin typeface="Arial"/>
                <a:cs typeface="Arial"/>
              </a:rPr>
              <a:t>ces</a:t>
            </a:r>
            <a:endParaRPr sz="1800" dirty="0">
              <a:solidFill>
                <a:schemeClr val="bg1"/>
              </a:solidFill>
              <a:latin typeface="Arial"/>
              <a:cs typeface="Arial"/>
            </a:endParaRPr>
          </a:p>
        </p:txBody>
      </p:sp>
    </p:spTree>
    <p:extLst>
      <p:ext uri="{BB962C8B-B14F-4D97-AF65-F5344CB8AC3E}">
        <p14:creationId xmlns:p14="http://schemas.microsoft.com/office/powerpoint/2010/main" val="404872873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5632311"/>
          </a:xfrm>
          <a:prstGeom prst="rect">
            <a:avLst/>
          </a:prstGeom>
          <a:noFill/>
        </p:spPr>
        <p:txBody>
          <a:bodyPr wrap="square" rtlCol="0">
            <a:spAutoFit/>
          </a:bodyPr>
          <a:lstStyle/>
          <a:p>
            <a:r>
              <a:rPr lang="en-US" sz="2400" b="1" dirty="0"/>
              <a:t>I. THE RATIONALE BEHIND THE ROD.	</a:t>
            </a:r>
            <a:br>
              <a:rPr lang="en-US" sz="2400" b="1" dirty="0"/>
            </a:br>
            <a:endParaRPr lang="en-US" sz="2400" dirty="0"/>
          </a:p>
          <a:p>
            <a:r>
              <a:rPr lang="en-US" sz="2400" dirty="0"/>
              <a:t>	Proverbs 22:15 says:  </a:t>
            </a:r>
            <a:r>
              <a:rPr lang="en-US" sz="2400" i="1" dirty="0"/>
              <a:t>“Folly is bound up in the heart of a child, but the rod of discipline drives it far from him.”</a:t>
            </a:r>
            <a:r>
              <a:rPr lang="en-US" sz="2400" dirty="0"/>
              <a:t> </a:t>
            </a:r>
            <a:r>
              <a:rPr lang="en-US" sz="2400" dirty="0" smtClean="0"/>
              <a:t>And </a:t>
            </a:r>
            <a:r>
              <a:rPr lang="en-US" sz="2400" dirty="0"/>
              <a:t>there it all is.  </a:t>
            </a:r>
            <a:endParaRPr lang="en-US" sz="2400" dirty="0" smtClean="0"/>
          </a:p>
          <a:p>
            <a:r>
              <a:rPr lang="en-US" sz="2400" dirty="0"/>
              <a:t>	</a:t>
            </a:r>
            <a:r>
              <a:rPr lang="en-US" sz="2400" dirty="0" smtClean="0"/>
              <a:t>This </a:t>
            </a:r>
            <a:r>
              <a:rPr lang="en-US" sz="2400" dirty="0"/>
              <a:t>foolishness is locked up in the child’s heart, and God has ordained the rod to drive it out.  </a:t>
            </a:r>
            <a:endParaRPr lang="en-US" sz="2400" dirty="0" smtClean="0"/>
          </a:p>
          <a:p>
            <a:r>
              <a:rPr lang="en-US" sz="2400" dirty="0"/>
              <a:t>	</a:t>
            </a:r>
            <a:r>
              <a:rPr lang="en-US" sz="2400" dirty="0" smtClean="0"/>
              <a:t>We </a:t>
            </a:r>
            <a:r>
              <a:rPr lang="en-US" sz="2400" dirty="0"/>
              <a:t>should understand that “folly” in the book of Proverbs is not merely childishness or immaturity, but rebellion.  </a:t>
            </a:r>
            <a:endParaRPr lang="en-US" sz="2400" dirty="0" smtClean="0"/>
          </a:p>
          <a:p>
            <a:r>
              <a:rPr lang="en-US" sz="2400" dirty="0"/>
              <a:t>	</a:t>
            </a:r>
            <a:r>
              <a:rPr lang="en-US" sz="2400" dirty="0" smtClean="0"/>
              <a:t>The </a:t>
            </a:r>
            <a:r>
              <a:rPr lang="en-US" sz="2400" dirty="0"/>
              <a:t>cure for childishness or immaturity is growing up.  The cure for rebellion is repentance and faith in Christ.  </a:t>
            </a:r>
            <a:endParaRPr lang="en-US" sz="2400" dirty="0" smtClean="0"/>
          </a:p>
          <a:p>
            <a:r>
              <a:rPr lang="en-US" sz="2400" dirty="0"/>
              <a:t>	</a:t>
            </a:r>
            <a:r>
              <a:rPr lang="en-US" sz="2400" dirty="0" smtClean="0"/>
              <a:t>The </a:t>
            </a:r>
            <a:r>
              <a:rPr lang="en-US" sz="2400" dirty="0"/>
              <a:t>method for raising children from immaturity is instruction.  But the method for raising our children from their natural state of rebellion is quite different.  </a:t>
            </a:r>
            <a:endParaRPr lang="en-US" sz="2400" dirty="0" smtClean="0"/>
          </a:p>
          <a:p>
            <a:r>
              <a:rPr lang="en-US" sz="2400" dirty="0"/>
              <a:t>	</a:t>
            </a:r>
            <a:r>
              <a:rPr lang="en-US" sz="2400" dirty="0" smtClean="0"/>
              <a:t>God’s </a:t>
            </a:r>
            <a:r>
              <a:rPr lang="en-US" sz="2400" dirty="0"/>
              <a:t>method is the rod.  Tripp writes:  “All earthly punishment presupposes the great day when eternities are fixed.” (99) </a:t>
            </a:r>
          </a:p>
        </p:txBody>
      </p:sp>
    </p:spTree>
    <p:extLst>
      <p:ext uri="{BB962C8B-B14F-4D97-AF65-F5344CB8AC3E}">
        <p14:creationId xmlns:p14="http://schemas.microsoft.com/office/powerpoint/2010/main" val="370428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4524315"/>
          </a:xfrm>
          <a:prstGeom prst="rect">
            <a:avLst/>
          </a:prstGeom>
          <a:noFill/>
        </p:spPr>
        <p:txBody>
          <a:bodyPr wrap="square" rtlCol="0">
            <a:spAutoFit/>
          </a:bodyPr>
          <a:lstStyle/>
          <a:p>
            <a:r>
              <a:rPr lang="en-US" sz="2400" b="1" dirty="0"/>
              <a:t>I. THE RATIONALE BEHIND THE ROD.	</a:t>
            </a:r>
            <a:br>
              <a:rPr lang="en-US" sz="2400" b="1" dirty="0"/>
            </a:br>
            <a:endParaRPr lang="en-US" sz="2400" dirty="0"/>
          </a:p>
          <a:p>
            <a:r>
              <a:rPr lang="en-US" sz="2400" dirty="0"/>
              <a:t>	Psalm 14:1 declares:  </a:t>
            </a:r>
            <a:r>
              <a:rPr lang="en-US" sz="2400" i="1" dirty="0"/>
              <a:t>“The fool says in his heart, ‘There is no God.’”</a:t>
            </a:r>
            <a:r>
              <a:rPr lang="en-US" sz="2400" dirty="0"/>
              <a:t>  Don’t read this backwards.  It is not saying that the atheist is an idiot, but that the fool is someone who rejects God, who will not submit to his authority and mocks his ways.  </a:t>
            </a:r>
          </a:p>
          <a:p>
            <a:r>
              <a:rPr lang="en-US" sz="2400" dirty="0"/>
              <a:t>	Tripp writes:  “The fool’s life is run by his desires and fears.  This is what you hear from your young children.  The most common phrases in the vocabulary of a 3-year-old are, ‘I want…’ or ‘I don’t want….’ The fool lives out of the immediacy of his lusts, cravings, expectations, hopes, and fears.” (102</a:t>
            </a:r>
            <a:r>
              <a:rPr lang="en-US" sz="2400" dirty="0" smtClean="0"/>
              <a:t>)</a:t>
            </a:r>
          </a:p>
          <a:p>
            <a:r>
              <a:rPr lang="en-US" sz="2400" dirty="0" smtClean="0"/>
              <a:t>	And </a:t>
            </a:r>
            <a:r>
              <a:rPr lang="en-US" sz="2400" dirty="0"/>
              <a:t>this is the natural state of children—natural born sinners.  </a:t>
            </a:r>
          </a:p>
        </p:txBody>
      </p:sp>
    </p:spTree>
    <p:extLst>
      <p:ext uri="{BB962C8B-B14F-4D97-AF65-F5344CB8AC3E}">
        <p14:creationId xmlns:p14="http://schemas.microsoft.com/office/powerpoint/2010/main" val="55822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4524315"/>
          </a:xfrm>
          <a:prstGeom prst="rect">
            <a:avLst/>
          </a:prstGeom>
          <a:noFill/>
        </p:spPr>
        <p:txBody>
          <a:bodyPr wrap="square" rtlCol="0">
            <a:spAutoFit/>
          </a:bodyPr>
          <a:lstStyle/>
          <a:p>
            <a:r>
              <a:rPr lang="en-US" sz="2400" b="1" dirty="0"/>
              <a:t>I. THE RATIONALE BEHIND THE ROD.	</a:t>
            </a:r>
            <a:br>
              <a:rPr lang="en-US" sz="2400" b="1" dirty="0"/>
            </a:br>
            <a:endParaRPr lang="en-US" sz="2400" dirty="0"/>
          </a:p>
          <a:p>
            <a:r>
              <a:rPr lang="en-US" sz="2400" dirty="0"/>
              <a:t>	Tripp states this:  “God has ordained the rod of discipline for this condition. The spanking process (undertaken in a biblical manner set forth in chapter 15) drives foolishness from the heart of a child.  Confrontation, with the immediate and undeniably tactile sensation of a spanking, renders </a:t>
            </a:r>
            <a:r>
              <a:rPr lang="en-US" sz="2400" dirty="0" smtClean="0"/>
              <a:t>an </a:t>
            </a:r>
            <a:r>
              <a:rPr lang="en-US" sz="2400" dirty="0"/>
              <a:t>implacable child sweet.  I have seen this principle hold true countless times.  The young child who is refusing to be under authority is in a place of grave danger.” (103) </a:t>
            </a:r>
            <a:endParaRPr lang="en-US" sz="2400" dirty="0" smtClean="0"/>
          </a:p>
          <a:p>
            <a:r>
              <a:rPr lang="en-US" sz="2400" dirty="0"/>
              <a:t>	</a:t>
            </a:r>
            <a:r>
              <a:rPr lang="en-US" sz="2400" dirty="0" smtClean="0"/>
              <a:t>Proverbs </a:t>
            </a:r>
            <a:r>
              <a:rPr lang="en-US" sz="2400" dirty="0"/>
              <a:t>23:13-14 says, </a:t>
            </a:r>
            <a:r>
              <a:rPr lang="en-US" sz="2400" i="1" dirty="0"/>
              <a:t>“Do not withhold discipline from a child;  if you strike him with a rod, he will not </a:t>
            </a:r>
            <a:r>
              <a:rPr lang="en-US" sz="2400" i="1" dirty="0" smtClean="0"/>
              <a:t>die. </a:t>
            </a:r>
            <a:r>
              <a:rPr lang="en-US" sz="2400" i="1" dirty="0"/>
              <a:t>If you strike him with the rod,  you will save his soul from </a:t>
            </a:r>
            <a:r>
              <a:rPr lang="en-US" sz="2400" i="1" dirty="0" err="1"/>
              <a:t>Sheol</a:t>
            </a:r>
            <a:r>
              <a:rPr lang="en-US" sz="2400" dirty="0"/>
              <a:t> (the place of the </a:t>
            </a:r>
            <a:r>
              <a:rPr lang="en-US" sz="2400" dirty="0" smtClean="0"/>
              <a:t>dead).”</a:t>
            </a:r>
            <a:endParaRPr lang="en-US" sz="2400" dirty="0"/>
          </a:p>
        </p:txBody>
      </p:sp>
    </p:spTree>
    <p:extLst>
      <p:ext uri="{BB962C8B-B14F-4D97-AF65-F5344CB8AC3E}">
        <p14:creationId xmlns:p14="http://schemas.microsoft.com/office/powerpoint/2010/main" val="394398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3046988"/>
          </a:xfrm>
          <a:prstGeom prst="rect">
            <a:avLst/>
          </a:prstGeom>
          <a:noFill/>
        </p:spPr>
        <p:txBody>
          <a:bodyPr wrap="square" rtlCol="0">
            <a:spAutoFit/>
          </a:bodyPr>
          <a:lstStyle/>
          <a:p>
            <a:r>
              <a:rPr lang="en-US" sz="2400" b="1" dirty="0"/>
              <a:t>I. THE RATIONALE BEHIND THE ROD.	</a:t>
            </a:r>
            <a:br>
              <a:rPr lang="en-US" sz="2400" b="1" dirty="0"/>
            </a:br>
            <a:endParaRPr lang="en-US" sz="2400" dirty="0"/>
          </a:p>
          <a:p>
            <a:r>
              <a:rPr lang="en-US" sz="2400" dirty="0"/>
              <a:t>	</a:t>
            </a:r>
            <a:r>
              <a:rPr lang="en-US" sz="2400" dirty="0" smtClean="0"/>
              <a:t>Tripp </a:t>
            </a:r>
            <a:r>
              <a:rPr lang="en-US" sz="2400" dirty="0"/>
              <a:t>concludes:  “Use of the rod is not a matter of an angry parent venting his wrath upon a small, helpless child. </a:t>
            </a:r>
            <a:r>
              <a:rPr lang="en-US" sz="2400" dirty="0" smtClean="0"/>
              <a:t>The </a:t>
            </a:r>
            <a:r>
              <a:rPr lang="en-US" sz="2400" dirty="0"/>
              <a:t>use of the rod signifies a faithful parent recognizing his child’s dangerous state and employing a God-given remedy</a:t>
            </a:r>
            <a:r>
              <a:rPr lang="en-US" sz="2400" dirty="0" smtClean="0"/>
              <a:t>. </a:t>
            </a:r>
            <a:r>
              <a:rPr lang="en-US" sz="2400" dirty="0"/>
              <a:t>The issue is not a parental insistence on being obeyed</a:t>
            </a:r>
            <a:r>
              <a:rPr lang="en-US" sz="2400" dirty="0" smtClean="0"/>
              <a:t>. </a:t>
            </a:r>
            <a:r>
              <a:rPr lang="en-US" sz="2400" dirty="0"/>
              <a:t>The issue is the child’s need to be rescued from death—the death that results from rebellion left unchallenged in the heart.” (103)    </a:t>
            </a:r>
          </a:p>
        </p:txBody>
      </p:sp>
    </p:spTree>
    <p:extLst>
      <p:ext uri="{BB962C8B-B14F-4D97-AF65-F5344CB8AC3E}">
        <p14:creationId xmlns:p14="http://schemas.microsoft.com/office/powerpoint/2010/main" val="12790058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4154984"/>
          </a:xfrm>
          <a:prstGeom prst="rect">
            <a:avLst/>
          </a:prstGeom>
          <a:noFill/>
        </p:spPr>
        <p:txBody>
          <a:bodyPr wrap="square" rtlCol="0">
            <a:spAutoFit/>
          </a:bodyPr>
          <a:lstStyle/>
          <a:p>
            <a:r>
              <a:rPr lang="en-US" sz="2400" b="1" dirty="0"/>
              <a:t>I. THE RATIONALE BEHIND THE ROD.	</a:t>
            </a:r>
            <a:br>
              <a:rPr lang="en-US" sz="2400" b="1" dirty="0"/>
            </a:br>
            <a:endParaRPr lang="en-US" sz="2400" dirty="0"/>
          </a:p>
          <a:p>
            <a:r>
              <a:rPr lang="en-US" sz="2400" dirty="0"/>
              <a:t>	B.  The Function of the Rod.  </a:t>
            </a:r>
            <a:endParaRPr lang="en-US" sz="2400" dirty="0" smtClean="0"/>
          </a:p>
          <a:p>
            <a:r>
              <a:rPr lang="en-US" sz="2400" dirty="0"/>
              <a:t>	</a:t>
            </a:r>
            <a:r>
              <a:rPr lang="en-US" sz="2400" dirty="0" smtClean="0"/>
              <a:t>So </a:t>
            </a:r>
            <a:r>
              <a:rPr lang="en-US" sz="2400" dirty="0"/>
              <a:t>how does the rod work? </a:t>
            </a:r>
            <a:r>
              <a:rPr lang="en-US" sz="2400" dirty="0" smtClean="0"/>
              <a:t>God </a:t>
            </a:r>
            <a:r>
              <a:rPr lang="en-US" sz="2400" dirty="0"/>
              <a:t>tells us in Proverbs 29:15, that </a:t>
            </a:r>
            <a:r>
              <a:rPr lang="en-US" sz="2400" i="1" dirty="0"/>
              <a:t>“The rod and reproof give wisdom, but a child left to himself brings shame to his mother.”</a:t>
            </a:r>
            <a:r>
              <a:rPr lang="en-US" sz="2400" dirty="0"/>
              <a:t>  </a:t>
            </a:r>
            <a:endParaRPr lang="en-US" sz="2400" dirty="0" smtClean="0"/>
          </a:p>
          <a:p>
            <a:r>
              <a:rPr lang="en-US" sz="2400" dirty="0"/>
              <a:t>	</a:t>
            </a:r>
            <a:r>
              <a:rPr lang="en-US" sz="2400" dirty="0" smtClean="0"/>
              <a:t>The </a:t>
            </a:r>
            <a:r>
              <a:rPr lang="en-US" sz="2400" dirty="0"/>
              <a:t>rod in the context of reproof or corrective discipline brings wisdom.  </a:t>
            </a:r>
            <a:endParaRPr lang="en-US" sz="2400" dirty="0" smtClean="0"/>
          </a:p>
          <a:p>
            <a:r>
              <a:rPr lang="en-US" sz="2400" dirty="0"/>
              <a:t>	</a:t>
            </a:r>
            <a:r>
              <a:rPr lang="en-US" sz="2400" dirty="0" smtClean="0"/>
              <a:t>Elsewhere </a:t>
            </a:r>
            <a:r>
              <a:rPr lang="en-US" sz="2400" dirty="0"/>
              <a:t>the Bible connects wisdom with the fear of the Lord, this deep love and respect </a:t>
            </a:r>
            <a:r>
              <a:rPr lang="en-US" sz="2400" dirty="0" smtClean="0"/>
              <a:t>for </a:t>
            </a:r>
            <a:r>
              <a:rPr lang="en-US" sz="2400" dirty="0"/>
              <a:t>the Lord that draws us to him and causes us to willingly obey him.  </a:t>
            </a:r>
          </a:p>
        </p:txBody>
      </p:sp>
    </p:spTree>
    <p:extLst>
      <p:ext uri="{BB962C8B-B14F-4D97-AF65-F5344CB8AC3E}">
        <p14:creationId xmlns:p14="http://schemas.microsoft.com/office/powerpoint/2010/main" val="30418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4154984"/>
          </a:xfrm>
          <a:prstGeom prst="rect">
            <a:avLst/>
          </a:prstGeom>
          <a:noFill/>
        </p:spPr>
        <p:txBody>
          <a:bodyPr wrap="square" rtlCol="0">
            <a:spAutoFit/>
          </a:bodyPr>
          <a:lstStyle/>
          <a:p>
            <a:r>
              <a:rPr lang="en-US" sz="2400" b="1" dirty="0"/>
              <a:t>I. THE RATIONALE BEHIND THE ROD.	</a:t>
            </a:r>
            <a:br>
              <a:rPr lang="en-US" sz="2400" b="1" dirty="0"/>
            </a:br>
            <a:endParaRPr lang="en-US" sz="2400" dirty="0"/>
          </a:p>
          <a:p>
            <a:r>
              <a:rPr lang="en-US" sz="2400" dirty="0"/>
              <a:t>	The opposite of wisdom is folly, rebelling against the Lord, the unwillingness to submit to him.  </a:t>
            </a:r>
            <a:endParaRPr lang="en-US" sz="2400" dirty="0" smtClean="0"/>
          </a:p>
          <a:p>
            <a:r>
              <a:rPr lang="en-US" sz="2400" dirty="0"/>
              <a:t>	</a:t>
            </a:r>
            <a:r>
              <a:rPr lang="en-US" sz="2400" dirty="0" smtClean="0"/>
              <a:t>So </a:t>
            </a:r>
            <a:r>
              <a:rPr lang="en-US" sz="2400" dirty="0"/>
              <a:t>the rod drives out this rebelliousness and imparts wisdom instead.  </a:t>
            </a:r>
            <a:endParaRPr lang="en-US" sz="2400" dirty="0" smtClean="0"/>
          </a:p>
          <a:p>
            <a:r>
              <a:rPr lang="en-US" sz="2400" dirty="0"/>
              <a:t>	</a:t>
            </a:r>
            <a:r>
              <a:rPr lang="en-US" sz="2400" dirty="0" smtClean="0"/>
              <a:t>Tripp </a:t>
            </a:r>
            <a:r>
              <a:rPr lang="en-US" sz="2400" dirty="0"/>
              <a:t>notes:  “The rod of correction brings wisdom to the child. It provides an immediate tactile demonstration of the foolishness of rebellion.  Properly administered discipline humbles the heart of a child, making him subject to parental instruction.  An atmosphere is created in which instruction can be given.  The spanking renders the child compliant and ready to receive life-giving words.” (104)</a:t>
            </a:r>
          </a:p>
        </p:txBody>
      </p:sp>
    </p:spTree>
    <p:extLst>
      <p:ext uri="{BB962C8B-B14F-4D97-AF65-F5344CB8AC3E}">
        <p14:creationId xmlns:p14="http://schemas.microsoft.com/office/powerpoint/2010/main" val="425492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5262979"/>
          </a:xfrm>
          <a:prstGeom prst="rect">
            <a:avLst/>
          </a:prstGeom>
          <a:noFill/>
        </p:spPr>
        <p:txBody>
          <a:bodyPr wrap="square" rtlCol="0">
            <a:spAutoFit/>
          </a:bodyPr>
          <a:lstStyle/>
          <a:p>
            <a:r>
              <a:rPr lang="en-US" sz="2400" b="1" dirty="0"/>
              <a:t>I. THE RATIONALE BEHIND THE ROD.	</a:t>
            </a:r>
            <a:br>
              <a:rPr lang="en-US" sz="2400" b="1" dirty="0"/>
            </a:br>
            <a:endParaRPr lang="en-US" sz="2400" dirty="0"/>
          </a:p>
          <a:p>
            <a:r>
              <a:rPr lang="en-US" sz="2400" dirty="0"/>
              <a:t>	And Hebrews 12:11 compliments this nicely:  </a:t>
            </a:r>
            <a:r>
              <a:rPr lang="en-US" sz="2400" i="1" dirty="0"/>
              <a:t>“For the moment all discipline seems painful rather than pleasant, but later it yields the peaceful fruit of righteousness to those who have been trained by it</a:t>
            </a:r>
            <a:r>
              <a:rPr lang="en-US" sz="2400" i="1" dirty="0" smtClean="0"/>
              <a:t>.”</a:t>
            </a:r>
          </a:p>
          <a:p>
            <a:r>
              <a:rPr lang="en-US" sz="2400" i="1" dirty="0"/>
              <a:t>	</a:t>
            </a:r>
            <a:r>
              <a:rPr lang="en-US" sz="2400" dirty="0" smtClean="0"/>
              <a:t>Painful </a:t>
            </a:r>
            <a:r>
              <a:rPr lang="en-US" sz="2400" dirty="0"/>
              <a:t>discipline and not only patient instruction are required to produce this peaceful fruit of righteousness.  </a:t>
            </a:r>
            <a:endParaRPr lang="en-US" sz="2400" dirty="0" smtClean="0"/>
          </a:p>
          <a:p>
            <a:r>
              <a:rPr lang="en-US" sz="2400" dirty="0"/>
              <a:t>	</a:t>
            </a:r>
            <a:r>
              <a:rPr lang="en-US" sz="2400" dirty="0" smtClean="0"/>
              <a:t>Notice</a:t>
            </a:r>
            <a:r>
              <a:rPr lang="en-US" sz="2400" dirty="0"/>
              <a:t>, this painful discipline does not produce hostility or violence, but “the peaceful fruit of righteousness.”  </a:t>
            </a:r>
            <a:endParaRPr lang="en-US" sz="2400" dirty="0" smtClean="0"/>
          </a:p>
          <a:p>
            <a:r>
              <a:rPr lang="en-US" sz="2400" dirty="0"/>
              <a:t>	</a:t>
            </a:r>
            <a:r>
              <a:rPr lang="en-US" sz="2400" dirty="0" smtClean="0"/>
              <a:t>The </a:t>
            </a:r>
            <a:r>
              <a:rPr lang="en-US" sz="2400" dirty="0"/>
              <a:t>hostility and violence are already bound up in the rebelliousness of the child’s heart, and it is the rod that drives that folly from that heart.  </a:t>
            </a:r>
            <a:endParaRPr lang="en-US" sz="2400" dirty="0" smtClean="0"/>
          </a:p>
          <a:p>
            <a:r>
              <a:rPr lang="en-US" sz="2400" dirty="0"/>
              <a:t>	</a:t>
            </a:r>
            <a:r>
              <a:rPr lang="en-US" sz="2400" dirty="0" smtClean="0"/>
              <a:t>Hebrews </a:t>
            </a:r>
            <a:r>
              <a:rPr lang="en-US" sz="2400" dirty="0"/>
              <a:t>12:9 also observes that </a:t>
            </a:r>
            <a:r>
              <a:rPr lang="en-US" sz="2400" i="1" dirty="0"/>
              <a:t>“we have had earthly fathers who disciplined us and we respected them.”</a:t>
            </a:r>
            <a:r>
              <a:rPr lang="en-US" sz="2400" dirty="0"/>
              <a:t>  </a:t>
            </a:r>
            <a:endParaRPr lang="en-US" sz="2400" dirty="0" smtClean="0"/>
          </a:p>
          <a:p>
            <a:r>
              <a:rPr lang="en-US" sz="2400" dirty="0"/>
              <a:t>	</a:t>
            </a:r>
            <a:r>
              <a:rPr lang="en-US" sz="2400" dirty="0" smtClean="0"/>
              <a:t>So </a:t>
            </a:r>
            <a:r>
              <a:rPr lang="en-US" sz="2400" dirty="0"/>
              <a:t>far from bringing resentment, loving discipline brings respect.  </a:t>
            </a:r>
          </a:p>
        </p:txBody>
      </p:sp>
    </p:spTree>
    <p:extLst>
      <p:ext uri="{BB962C8B-B14F-4D97-AF65-F5344CB8AC3E}">
        <p14:creationId xmlns:p14="http://schemas.microsoft.com/office/powerpoint/2010/main" val="68285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2677656"/>
          </a:xfrm>
          <a:prstGeom prst="rect">
            <a:avLst/>
          </a:prstGeom>
          <a:noFill/>
        </p:spPr>
        <p:txBody>
          <a:bodyPr wrap="square" rtlCol="0">
            <a:spAutoFit/>
          </a:bodyPr>
          <a:lstStyle/>
          <a:p>
            <a:r>
              <a:rPr lang="en-US" sz="2400" b="1" dirty="0"/>
              <a:t>II. WHAT IS THE ROD?</a:t>
            </a:r>
            <a:endParaRPr lang="en-US" sz="2400" dirty="0"/>
          </a:p>
          <a:p>
            <a:r>
              <a:rPr lang="en-US" sz="2400" dirty="0"/>
              <a:t>	</a:t>
            </a:r>
          </a:p>
          <a:p>
            <a:r>
              <a:rPr lang="en-US" sz="2400" dirty="0"/>
              <a:t>	Tripp gives a definition:  “The rod is a parent, in faith toward God and faithfulness toward his or her children, undertaking the responsibility of careful, timely, measured, and controlled use of physical punishment to underscore the importance of obeying God, thus rescuing the child from continuing his foolishness until death.” (104</a:t>
            </a:r>
            <a:r>
              <a:rPr lang="en-US" sz="2400" dirty="0" smtClean="0"/>
              <a:t>)</a:t>
            </a:r>
            <a:endParaRPr lang="en-US" sz="2400" dirty="0"/>
          </a:p>
        </p:txBody>
      </p:sp>
    </p:spTree>
    <p:extLst>
      <p:ext uri="{BB962C8B-B14F-4D97-AF65-F5344CB8AC3E}">
        <p14:creationId xmlns:p14="http://schemas.microsoft.com/office/powerpoint/2010/main" val="27144940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4893647"/>
          </a:xfrm>
          <a:prstGeom prst="rect">
            <a:avLst/>
          </a:prstGeom>
          <a:noFill/>
        </p:spPr>
        <p:txBody>
          <a:bodyPr wrap="square" rtlCol="0">
            <a:spAutoFit/>
          </a:bodyPr>
          <a:lstStyle/>
          <a:p>
            <a:r>
              <a:rPr lang="en-US" sz="2400" b="1" dirty="0"/>
              <a:t>II. WHAT IS THE ROD?</a:t>
            </a:r>
            <a:endParaRPr lang="en-US" sz="2400" dirty="0"/>
          </a:p>
          <a:p>
            <a:r>
              <a:rPr lang="en-US" sz="2400" dirty="0"/>
              <a:t>	</a:t>
            </a:r>
          </a:p>
          <a:p>
            <a:r>
              <a:rPr lang="en-US" sz="2400" dirty="0"/>
              <a:t>	A.  It is a parental exercise.  </a:t>
            </a:r>
            <a:endParaRPr lang="en-US" sz="2400" dirty="0" smtClean="0"/>
          </a:p>
          <a:p>
            <a:r>
              <a:rPr lang="en-US" sz="2400" dirty="0"/>
              <a:t>	</a:t>
            </a:r>
            <a:r>
              <a:rPr lang="en-US" sz="2400" dirty="0" smtClean="0"/>
              <a:t>The </a:t>
            </a:r>
            <a:r>
              <a:rPr lang="en-US" sz="2400" dirty="0"/>
              <a:t>scriptures that call for the use of the rod place the responsibility on the parents.  </a:t>
            </a:r>
            <a:endParaRPr lang="en-US" sz="2400" dirty="0" smtClean="0"/>
          </a:p>
          <a:p>
            <a:r>
              <a:rPr lang="en-US" sz="2400" dirty="0"/>
              <a:t>	</a:t>
            </a:r>
            <a:r>
              <a:rPr lang="en-US" sz="2400" dirty="0" smtClean="0"/>
              <a:t>So </a:t>
            </a:r>
            <a:r>
              <a:rPr lang="en-US" sz="2400" dirty="0"/>
              <a:t>it is the parents, not the teacher or babysitter, or day care center, which </a:t>
            </a:r>
            <a:r>
              <a:rPr lang="en-US" sz="2400" dirty="0" smtClean="0"/>
              <a:t>are </a:t>
            </a:r>
            <a:r>
              <a:rPr lang="en-US" sz="2400" dirty="0"/>
              <a:t>to employ the rod.  </a:t>
            </a:r>
            <a:endParaRPr lang="en-US" sz="2400" dirty="0" smtClean="0"/>
          </a:p>
          <a:p>
            <a:r>
              <a:rPr lang="en-US" sz="2400" dirty="0"/>
              <a:t>	</a:t>
            </a:r>
            <a:r>
              <a:rPr lang="en-US" sz="2400" dirty="0" smtClean="0"/>
              <a:t>The </a:t>
            </a:r>
            <a:r>
              <a:rPr lang="en-US" sz="2400" dirty="0"/>
              <a:t>same parents who are there day-in, day-out, who regularly communicate, encourage, instruct, and correct the children are to use this means of discipline.  </a:t>
            </a:r>
            <a:endParaRPr lang="en-US" sz="2400" dirty="0" smtClean="0"/>
          </a:p>
          <a:p>
            <a:r>
              <a:rPr lang="en-US" sz="2400" dirty="0"/>
              <a:t>	</a:t>
            </a:r>
            <a:r>
              <a:rPr lang="en-US" sz="2400" dirty="0" smtClean="0"/>
              <a:t>No </a:t>
            </a:r>
            <a:r>
              <a:rPr lang="en-US" sz="2400" dirty="0"/>
              <a:t>one else is authorized to use the rod on a child—parents only.  </a:t>
            </a:r>
            <a:endParaRPr lang="en-US" sz="2400" dirty="0" smtClean="0"/>
          </a:p>
          <a:p>
            <a:r>
              <a:rPr lang="en-US" sz="2400" dirty="0"/>
              <a:t>	</a:t>
            </a:r>
            <a:r>
              <a:rPr lang="en-US" sz="2400" dirty="0" smtClean="0"/>
              <a:t>And </a:t>
            </a:r>
            <a:r>
              <a:rPr lang="en-US" sz="2400" dirty="0"/>
              <a:t>I don’t really think this should be delegated to another, even by the parents.  </a:t>
            </a:r>
          </a:p>
        </p:txBody>
      </p:sp>
    </p:spTree>
    <p:extLst>
      <p:ext uri="{BB962C8B-B14F-4D97-AF65-F5344CB8AC3E}">
        <p14:creationId xmlns:p14="http://schemas.microsoft.com/office/powerpoint/2010/main" val="141258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34897" y="899547"/>
            <a:ext cx="3327680" cy="4447889"/>
          </a:xfrm>
          <a:prstGeom prst="rect">
            <a:avLst/>
          </a:prstGeom>
        </p:spPr>
      </p:pic>
      <p:pic>
        <p:nvPicPr>
          <p:cNvPr id="4" name="Picture 3"/>
          <p:cNvPicPr>
            <a:picLocks noChangeAspect="1"/>
          </p:cNvPicPr>
          <p:nvPr/>
        </p:nvPicPr>
        <p:blipFill>
          <a:blip r:embed="rId3"/>
          <a:stretch>
            <a:fillRect/>
          </a:stretch>
        </p:blipFill>
        <p:spPr>
          <a:xfrm>
            <a:off x="6625959" y="899547"/>
            <a:ext cx="4442961" cy="4442961"/>
          </a:xfrm>
          <a:prstGeom prst="rect">
            <a:avLst/>
          </a:prstGeom>
        </p:spPr>
      </p:pic>
    </p:spTree>
    <p:extLst>
      <p:ext uri="{BB962C8B-B14F-4D97-AF65-F5344CB8AC3E}">
        <p14:creationId xmlns:p14="http://schemas.microsoft.com/office/powerpoint/2010/main" val="17259705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6001643"/>
          </a:xfrm>
          <a:prstGeom prst="rect">
            <a:avLst/>
          </a:prstGeom>
          <a:noFill/>
        </p:spPr>
        <p:txBody>
          <a:bodyPr wrap="square" rtlCol="0">
            <a:spAutoFit/>
          </a:bodyPr>
          <a:lstStyle/>
          <a:p>
            <a:r>
              <a:rPr lang="en-US" sz="2400" b="1" dirty="0"/>
              <a:t>II. WHAT IS THE ROD?</a:t>
            </a:r>
            <a:endParaRPr lang="en-US" sz="2400" dirty="0"/>
          </a:p>
          <a:p>
            <a:r>
              <a:rPr lang="en-US" sz="2400" dirty="0"/>
              <a:t>	</a:t>
            </a:r>
          </a:p>
          <a:p>
            <a:r>
              <a:rPr lang="en-US" sz="2400" dirty="0"/>
              <a:t>	B. </a:t>
            </a:r>
            <a:r>
              <a:rPr lang="en-US" sz="2400" dirty="0" smtClean="0"/>
              <a:t>It </a:t>
            </a:r>
            <a:r>
              <a:rPr lang="en-US" sz="2400" dirty="0"/>
              <a:t>is an act of faith. </a:t>
            </a:r>
            <a:endParaRPr lang="en-US" sz="2400" dirty="0" smtClean="0"/>
          </a:p>
          <a:p>
            <a:r>
              <a:rPr lang="en-US" sz="2400" dirty="0"/>
              <a:t>	</a:t>
            </a:r>
            <a:r>
              <a:rPr lang="en-US" sz="2400" dirty="0" smtClean="0"/>
              <a:t>God </a:t>
            </a:r>
            <a:r>
              <a:rPr lang="en-US" sz="2400" dirty="0"/>
              <a:t>has called for its use. </a:t>
            </a:r>
            <a:r>
              <a:rPr lang="en-US" sz="2400" dirty="0" smtClean="0"/>
              <a:t>If </a:t>
            </a:r>
            <a:r>
              <a:rPr lang="en-US" sz="2400" dirty="0"/>
              <a:t>the state or a popular psychologist or even some preacher decries the practice, no matter. </a:t>
            </a:r>
            <a:r>
              <a:rPr lang="en-US" sz="2400" dirty="0" smtClean="0"/>
              <a:t>God </a:t>
            </a:r>
            <a:r>
              <a:rPr lang="en-US" sz="2400" dirty="0"/>
              <a:t>calls for it, and parents must employ it.  </a:t>
            </a:r>
            <a:endParaRPr lang="en-US" sz="2400" dirty="0" smtClean="0"/>
          </a:p>
          <a:p>
            <a:r>
              <a:rPr lang="en-US" sz="2400" dirty="0"/>
              <a:t>	</a:t>
            </a:r>
            <a:r>
              <a:rPr lang="en-US" sz="2400" dirty="0" smtClean="0"/>
              <a:t>Some </a:t>
            </a:r>
            <a:r>
              <a:rPr lang="en-US" sz="2400" dirty="0"/>
              <a:t>years ago one of the public school counselors in a local school district wrote a column for the school newsletter which equated spanking with child abuse, and seemed to threaten consequences for parents who were caught spanking their children.  </a:t>
            </a:r>
            <a:endParaRPr lang="en-US" sz="2400" dirty="0" smtClean="0"/>
          </a:p>
          <a:p>
            <a:r>
              <a:rPr lang="en-US" sz="2400" dirty="0"/>
              <a:t>	</a:t>
            </a:r>
            <a:r>
              <a:rPr lang="en-US" sz="2400" dirty="0" smtClean="0"/>
              <a:t>Thankfully </a:t>
            </a:r>
            <a:r>
              <a:rPr lang="en-US" sz="2400" dirty="0"/>
              <a:t>the outcry was vocal enough, including several doctors and a clarification from the county attorney, and the matter was dismissed. </a:t>
            </a:r>
            <a:endParaRPr lang="en-US" sz="2400" dirty="0" smtClean="0"/>
          </a:p>
          <a:p>
            <a:r>
              <a:rPr lang="en-US" sz="2400" dirty="0"/>
              <a:t>	</a:t>
            </a:r>
            <a:r>
              <a:rPr lang="en-US" sz="2400" dirty="0" smtClean="0"/>
              <a:t>And yet in </a:t>
            </a:r>
            <a:r>
              <a:rPr lang="en-US" sz="2400" dirty="0"/>
              <a:t>many places, the outcome would be different. </a:t>
            </a:r>
            <a:r>
              <a:rPr lang="en-US" sz="2400" dirty="0" smtClean="0"/>
              <a:t>So </a:t>
            </a:r>
            <a:r>
              <a:rPr lang="en-US" sz="2400" dirty="0"/>
              <a:t>the parent must decide whether to obey God or to cave in to peer pressure</a:t>
            </a:r>
            <a:r>
              <a:rPr lang="en-US" sz="2400" dirty="0" smtClean="0"/>
              <a:t>. </a:t>
            </a:r>
            <a:r>
              <a:rPr lang="en-US" sz="2400" dirty="0"/>
              <a:t>But the use of the rod is clearly not </a:t>
            </a:r>
            <a:r>
              <a:rPr lang="en-US" sz="2400" dirty="0" smtClean="0"/>
              <a:t>optional</a:t>
            </a:r>
            <a:r>
              <a:rPr lang="en-US" sz="2400" dirty="0"/>
              <a:t>.</a:t>
            </a:r>
          </a:p>
        </p:txBody>
      </p:sp>
    </p:spTree>
    <p:extLst>
      <p:ext uri="{BB962C8B-B14F-4D97-AF65-F5344CB8AC3E}">
        <p14:creationId xmlns:p14="http://schemas.microsoft.com/office/powerpoint/2010/main" val="88436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4154984"/>
          </a:xfrm>
          <a:prstGeom prst="rect">
            <a:avLst/>
          </a:prstGeom>
          <a:noFill/>
        </p:spPr>
        <p:txBody>
          <a:bodyPr wrap="square" rtlCol="0">
            <a:spAutoFit/>
          </a:bodyPr>
          <a:lstStyle/>
          <a:p>
            <a:r>
              <a:rPr lang="en-US" sz="2400" b="1" dirty="0"/>
              <a:t>II. WHAT IS THE ROD?</a:t>
            </a:r>
            <a:endParaRPr lang="en-US" sz="2400" dirty="0"/>
          </a:p>
          <a:p>
            <a:r>
              <a:rPr lang="en-US" sz="2400" dirty="0"/>
              <a:t>	</a:t>
            </a:r>
          </a:p>
          <a:p>
            <a:r>
              <a:rPr lang="en-US" sz="2400" dirty="0"/>
              <a:t>	C</a:t>
            </a:r>
            <a:r>
              <a:rPr lang="en-US" sz="2400" dirty="0" smtClean="0"/>
              <a:t>. </a:t>
            </a:r>
            <a:r>
              <a:rPr lang="en-US" sz="2400" dirty="0"/>
              <a:t>It is also an act of faithfulness toward the child.  </a:t>
            </a:r>
            <a:endParaRPr lang="en-US" sz="2400" dirty="0" smtClean="0"/>
          </a:p>
          <a:p>
            <a:r>
              <a:rPr lang="en-US" sz="2400" dirty="0"/>
              <a:t>	</a:t>
            </a:r>
            <a:r>
              <a:rPr lang="en-US" sz="2400" dirty="0" smtClean="0"/>
              <a:t>The </a:t>
            </a:r>
            <a:r>
              <a:rPr lang="en-US" sz="2400" dirty="0"/>
              <a:t>classic line, “This is going to hurt me more than it hurts you,” has some truth to it.  </a:t>
            </a:r>
            <a:endParaRPr lang="en-US" sz="2400" dirty="0" smtClean="0"/>
          </a:p>
          <a:p>
            <a:r>
              <a:rPr lang="en-US" sz="2400" dirty="0"/>
              <a:t>	</a:t>
            </a:r>
            <a:r>
              <a:rPr lang="en-US" sz="2400" dirty="0" smtClean="0"/>
              <a:t>I hated </a:t>
            </a:r>
            <a:r>
              <a:rPr lang="en-US" sz="2400" dirty="0"/>
              <a:t>disciplining my children.  </a:t>
            </a:r>
            <a:endParaRPr lang="en-US" sz="2400" dirty="0" smtClean="0"/>
          </a:p>
          <a:p>
            <a:r>
              <a:rPr lang="en-US" sz="2400" dirty="0"/>
              <a:t>	</a:t>
            </a:r>
            <a:r>
              <a:rPr lang="en-US" sz="2400" dirty="0" smtClean="0"/>
              <a:t>I wished </a:t>
            </a:r>
            <a:r>
              <a:rPr lang="en-US" sz="2400" dirty="0"/>
              <a:t>they would be self-disciplined, but that is not an option nor is it realistic while they are young (I wasn’t self-disciplined as a child).  </a:t>
            </a:r>
            <a:endParaRPr lang="en-US" sz="2400" dirty="0" smtClean="0"/>
          </a:p>
          <a:p>
            <a:r>
              <a:rPr lang="en-US" sz="2400" dirty="0"/>
              <a:t>	</a:t>
            </a:r>
            <a:r>
              <a:rPr lang="en-US" sz="2400" dirty="0" smtClean="0"/>
              <a:t>Somebody </a:t>
            </a:r>
            <a:r>
              <a:rPr lang="en-US" sz="2400" dirty="0"/>
              <a:t>has to be the adult, and, of course, it is the parent.  </a:t>
            </a:r>
            <a:endParaRPr lang="en-US" sz="2400" dirty="0" smtClean="0"/>
          </a:p>
          <a:p>
            <a:r>
              <a:rPr lang="en-US" sz="2400" dirty="0"/>
              <a:t>	</a:t>
            </a:r>
            <a:r>
              <a:rPr lang="en-US" sz="2400" dirty="0" smtClean="0"/>
              <a:t>It </a:t>
            </a:r>
            <a:r>
              <a:rPr lang="en-US" sz="2400" dirty="0"/>
              <a:t>helps, though, to live with the assurance that painful discipline applied in love regularly breeds respect and not rebellion.</a:t>
            </a:r>
          </a:p>
        </p:txBody>
      </p:sp>
    </p:spTree>
    <p:extLst>
      <p:ext uri="{BB962C8B-B14F-4D97-AF65-F5344CB8AC3E}">
        <p14:creationId xmlns:p14="http://schemas.microsoft.com/office/powerpoint/2010/main" val="39843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3785652"/>
          </a:xfrm>
          <a:prstGeom prst="rect">
            <a:avLst/>
          </a:prstGeom>
          <a:noFill/>
        </p:spPr>
        <p:txBody>
          <a:bodyPr wrap="square" rtlCol="0">
            <a:spAutoFit/>
          </a:bodyPr>
          <a:lstStyle/>
          <a:p>
            <a:r>
              <a:rPr lang="en-US" sz="2400" b="1" dirty="0"/>
              <a:t>II. WHAT IS THE ROD?</a:t>
            </a:r>
            <a:endParaRPr lang="en-US" sz="2400" dirty="0"/>
          </a:p>
          <a:p>
            <a:r>
              <a:rPr lang="en-US" sz="2400" dirty="0"/>
              <a:t>	</a:t>
            </a:r>
          </a:p>
          <a:p>
            <a:r>
              <a:rPr lang="en-US" sz="2400" dirty="0"/>
              <a:t>	D. </a:t>
            </a:r>
            <a:r>
              <a:rPr lang="en-US" sz="2400" dirty="0" smtClean="0"/>
              <a:t>The </a:t>
            </a:r>
            <a:r>
              <a:rPr lang="en-US" sz="2400" dirty="0"/>
              <a:t>rod is a responsibility.  </a:t>
            </a:r>
            <a:endParaRPr lang="en-US" sz="2400" dirty="0" smtClean="0"/>
          </a:p>
          <a:p>
            <a:r>
              <a:rPr lang="en-US" sz="2400" dirty="0"/>
              <a:t>	</a:t>
            </a:r>
            <a:r>
              <a:rPr lang="en-US" sz="2400" dirty="0" smtClean="0"/>
              <a:t>And </a:t>
            </a:r>
            <a:r>
              <a:rPr lang="en-US" sz="2400" dirty="0"/>
              <a:t>here we must remember once again that parents are merely agents of God, raising the children who belong to him and who will ultimately answer to him.  </a:t>
            </a:r>
            <a:endParaRPr lang="en-US" sz="2400" dirty="0" smtClean="0"/>
          </a:p>
          <a:p>
            <a:r>
              <a:rPr lang="en-US" sz="2400" dirty="0"/>
              <a:t>	</a:t>
            </a:r>
            <a:r>
              <a:rPr lang="en-US" sz="2400" dirty="0" smtClean="0"/>
              <a:t>God </a:t>
            </a:r>
            <a:r>
              <a:rPr lang="en-US" sz="2400" dirty="0"/>
              <a:t>instructs us how to raise his children, and that instruction includes the rod.  </a:t>
            </a:r>
            <a:endParaRPr lang="en-US" sz="2400" dirty="0" smtClean="0"/>
          </a:p>
          <a:p>
            <a:r>
              <a:rPr lang="en-US" sz="2400" dirty="0"/>
              <a:t>	</a:t>
            </a:r>
            <a:r>
              <a:rPr lang="en-US" sz="2400" dirty="0" smtClean="0"/>
              <a:t>Why </a:t>
            </a:r>
            <a:r>
              <a:rPr lang="en-US" sz="2400" dirty="0"/>
              <a:t>would we think we have the liberty to disregard God’s commands? </a:t>
            </a:r>
          </a:p>
        </p:txBody>
      </p:sp>
    </p:spTree>
    <p:extLst>
      <p:ext uri="{BB962C8B-B14F-4D97-AF65-F5344CB8AC3E}">
        <p14:creationId xmlns:p14="http://schemas.microsoft.com/office/powerpoint/2010/main" val="154150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3785652"/>
          </a:xfrm>
          <a:prstGeom prst="rect">
            <a:avLst/>
          </a:prstGeom>
          <a:noFill/>
        </p:spPr>
        <p:txBody>
          <a:bodyPr wrap="square" rtlCol="0">
            <a:spAutoFit/>
          </a:bodyPr>
          <a:lstStyle/>
          <a:p>
            <a:r>
              <a:rPr lang="en-US" sz="2400" b="1" dirty="0"/>
              <a:t>II. WHAT IS THE ROD?</a:t>
            </a:r>
            <a:endParaRPr lang="en-US" sz="2400" dirty="0"/>
          </a:p>
          <a:p>
            <a:r>
              <a:rPr lang="en-US" sz="2400" dirty="0"/>
              <a:t>	</a:t>
            </a:r>
          </a:p>
          <a:p>
            <a:r>
              <a:rPr lang="en-US" sz="2400" dirty="0"/>
              <a:t>	E</a:t>
            </a:r>
            <a:r>
              <a:rPr lang="en-US" sz="2400" dirty="0" smtClean="0"/>
              <a:t>. </a:t>
            </a:r>
            <a:r>
              <a:rPr lang="en-US" sz="2400" dirty="0"/>
              <a:t>The rod is a physical chastening.  </a:t>
            </a:r>
            <a:endParaRPr lang="en-US" sz="2400" dirty="0" smtClean="0"/>
          </a:p>
          <a:p>
            <a:r>
              <a:rPr lang="en-US" sz="2400" dirty="0"/>
              <a:t>	</a:t>
            </a:r>
            <a:r>
              <a:rPr lang="en-US" sz="2400" dirty="0" smtClean="0"/>
              <a:t>Tripp </a:t>
            </a:r>
            <a:r>
              <a:rPr lang="en-US" sz="2400" dirty="0"/>
              <a:t>underscores that “the rod is the careful, timely, measured and controlled use of physical punishment.  </a:t>
            </a:r>
            <a:r>
              <a:rPr lang="en-US" sz="2400" dirty="0" smtClean="0"/>
              <a:t>The </a:t>
            </a:r>
            <a:r>
              <a:rPr lang="en-US" sz="2400" dirty="0"/>
              <a:t>rod is never a venting of parental anger.  </a:t>
            </a:r>
            <a:r>
              <a:rPr lang="en-US" sz="2400" dirty="0" smtClean="0"/>
              <a:t>It </a:t>
            </a:r>
            <a:r>
              <a:rPr lang="en-US" sz="2400" dirty="0"/>
              <a:t>is not what the parent does when he is frustrated.  </a:t>
            </a:r>
            <a:r>
              <a:rPr lang="en-US" sz="2400" dirty="0" smtClean="0"/>
              <a:t>It </a:t>
            </a:r>
            <a:r>
              <a:rPr lang="en-US" sz="2400" dirty="0"/>
              <a:t>is not a response to feeling that his child has made things hard for him.  </a:t>
            </a:r>
            <a:r>
              <a:rPr lang="en-US" sz="2400" dirty="0" smtClean="0"/>
              <a:t>It </a:t>
            </a:r>
            <a:r>
              <a:rPr lang="en-US" sz="2400" dirty="0"/>
              <a:t>is always measured and controlled. </a:t>
            </a:r>
            <a:r>
              <a:rPr lang="en-US" sz="2400" dirty="0" smtClean="0"/>
              <a:t>The </a:t>
            </a:r>
            <a:r>
              <a:rPr lang="en-US" sz="2400" dirty="0"/>
              <a:t>parent knows the proper measure of severity for this particular child at this particular time.  The child knows how many swats are coming.” (106)</a:t>
            </a:r>
          </a:p>
        </p:txBody>
      </p:sp>
    </p:spTree>
    <p:extLst>
      <p:ext uri="{BB962C8B-B14F-4D97-AF65-F5344CB8AC3E}">
        <p14:creationId xmlns:p14="http://schemas.microsoft.com/office/powerpoint/2010/main" val="307998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3416320"/>
          </a:xfrm>
          <a:prstGeom prst="rect">
            <a:avLst/>
          </a:prstGeom>
          <a:noFill/>
        </p:spPr>
        <p:txBody>
          <a:bodyPr wrap="square" rtlCol="0">
            <a:spAutoFit/>
          </a:bodyPr>
          <a:lstStyle/>
          <a:p>
            <a:r>
              <a:rPr lang="en-US" sz="2400" b="1" dirty="0"/>
              <a:t>II. WHAT IS THE ROD?</a:t>
            </a:r>
            <a:endParaRPr lang="en-US" sz="2400" dirty="0"/>
          </a:p>
          <a:p>
            <a:r>
              <a:rPr lang="en-US" sz="2400" dirty="0"/>
              <a:t>	</a:t>
            </a:r>
          </a:p>
          <a:p>
            <a:r>
              <a:rPr lang="en-US" sz="2400" dirty="0"/>
              <a:t>	F. </a:t>
            </a:r>
            <a:r>
              <a:rPr lang="en-US" sz="2400" dirty="0" smtClean="0"/>
              <a:t>And </a:t>
            </a:r>
            <a:r>
              <a:rPr lang="en-US" sz="2400" dirty="0"/>
              <a:t>finally, the rod is a rescue mission.  </a:t>
            </a:r>
            <a:endParaRPr lang="en-US" sz="2400" dirty="0" smtClean="0"/>
          </a:p>
          <a:p>
            <a:r>
              <a:rPr lang="en-US" sz="2400" dirty="0"/>
              <a:t>	</a:t>
            </a:r>
            <a:r>
              <a:rPr lang="en-US" sz="2400" dirty="0" smtClean="0"/>
              <a:t>The </a:t>
            </a:r>
            <a:r>
              <a:rPr lang="en-US" sz="2400" dirty="0"/>
              <a:t>child who needs a spanking is straying</a:t>
            </a:r>
            <a:r>
              <a:rPr lang="en-US" sz="2400" dirty="0" smtClean="0"/>
              <a:t>. </a:t>
            </a:r>
            <a:r>
              <a:rPr lang="en-US" sz="2400" dirty="0"/>
              <a:t>He needs to be turned around lest he continue to stray into deeper foolishness and harm.  Parents serve as God’s agents.  </a:t>
            </a:r>
            <a:endParaRPr lang="en-US" sz="2400" dirty="0" smtClean="0"/>
          </a:p>
          <a:p>
            <a:r>
              <a:rPr lang="en-US" sz="2400" dirty="0"/>
              <a:t>	</a:t>
            </a:r>
            <a:r>
              <a:rPr lang="en-US" sz="2400" dirty="0" smtClean="0"/>
              <a:t>The </a:t>
            </a:r>
            <a:r>
              <a:rPr lang="en-US" sz="2400" dirty="0"/>
              <a:t>issue is not that the child has failed to obey me, but that they have failed to obey God. </a:t>
            </a:r>
            <a:r>
              <a:rPr lang="en-US" sz="2400" dirty="0" smtClean="0"/>
              <a:t>And </a:t>
            </a:r>
            <a:r>
              <a:rPr lang="en-US" sz="2400" dirty="0"/>
              <a:t>this is dangerous ground, so God has given the rod to turn them back before it’s too late.  </a:t>
            </a:r>
          </a:p>
        </p:txBody>
      </p:sp>
    </p:spTree>
    <p:extLst>
      <p:ext uri="{BB962C8B-B14F-4D97-AF65-F5344CB8AC3E}">
        <p14:creationId xmlns:p14="http://schemas.microsoft.com/office/powerpoint/2010/main" val="175220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6001643"/>
          </a:xfrm>
          <a:prstGeom prst="rect">
            <a:avLst/>
          </a:prstGeom>
          <a:noFill/>
        </p:spPr>
        <p:txBody>
          <a:bodyPr wrap="square" rtlCol="0">
            <a:spAutoFit/>
          </a:bodyPr>
          <a:lstStyle/>
          <a:p>
            <a:r>
              <a:rPr lang="en-US" sz="2400" b="1" dirty="0"/>
              <a:t>III. DISTORTIONS OF THE ROD</a:t>
            </a:r>
            <a:endParaRPr lang="en-US" sz="2400" dirty="0"/>
          </a:p>
          <a:p>
            <a:r>
              <a:rPr lang="en-US" sz="2400" dirty="0"/>
              <a:t> </a:t>
            </a:r>
          </a:p>
          <a:p>
            <a:r>
              <a:rPr lang="en-US" sz="2400" dirty="0"/>
              <a:t>	Spanking is largely misunderstood, not only by non-Christian critics but by well-meaning believers also.  So we should distance ourselves from distortions.  </a:t>
            </a:r>
          </a:p>
          <a:p>
            <a:r>
              <a:rPr lang="en-US" sz="2400" dirty="0"/>
              <a:t>	A. </a:t>
            </a:r>
            <a:r>
              <a:rPr lang="en-US" sz="2400" dirty="0" smtClean="0"/>
              <a:t>For </a:t>
            </a:r>
            <a:r>
              <a:rPr lang="en-US" sz="2400" dirty="0"/>
              <a:t>example, the rod does not give the parents the right to unbridled anger.  </a:t>
            </a:r>
            <a:endParaRPr lang="en-US" sz="2400" dirty="0" smtClean="0"/>
          </a:p>
          <a:p>
            <a:r>
              <a:rPr lang="en-US" sz="2400" dirty="0"/>
              <a:t>	</a:t>
            </a:r>
            <a:r>
              <a:rPr lang="en-US" sz="2400" dirty="0" smtClean="0"/>
              <a:t>Anger </a:t>
            </a:r>
            <a:r>
              <a:rPr lang="en-US" sz="2400" dirty="0"/>
              <a:t>largely flows from frustration or offense, and each of these signals that the issue is about me.  I am frustrated or I am personally offended.  Yet the child’s primary offense is against God.  </a:t>
            </a:r>
            <a:endParaRPr lang="en-US" sz="2400" dirty="0" smtClean="0"/>
          </a:p>
          <a:p>
            <a:r>
              <a:rPr lang="en-US" sz="2400" dirty="0" smtClean="0"/>
              <a:t>	So </a:t>
            </a:r>
            <a:r>
              <a:rPr lang="en-US" sz="2400" dirty="0"/>
              <a:t>the angry parent is making the most fundamental mistake of thinking the children belong to </a:t>
            </a:r>
            <a:r>
              <a:rPr lang="en-US" sz="2400" dirty="0" smtClean="0"/>
              <a:t>her</a:t>
            </a:r>
            <a:r>
              <a:rPr lang="en-US" sz="2400" dirty="0"/>
              <a:t>.  </a:t>
            </a:r>
            <a:endParaRPr lang="en-US" sz="2400" dirty="0" smtClean="0"/>
          </a:p>
          <a:p>
            <a:r>
              <a:rPr lang="en-US" sz="2400" dirty="0"/>
              <a:t>	</a:t>
            </a:r>
            <a:r>
              <a:rPr lang="en-US" sz="2400" dirty="0" smtClean="0"/>
              <a:t>And </a:t>
            </a:r>
            <a:r>
              <a:rPr lang="en-US" sz="2400" dirty="0"/>
              <a:t>we should take to heart the sobering truth from James 1:19-20:  </a:t>
            </a:r>
            <a:r>
              <a:rPr lang="en-US" sz="2400" i="1" dirty="0"/>
              <a:t>“Know this, my beloved brothers: let every person be quick to hear, slow to speak, slow to anger; 20  for the anger of man does not produce the righteousness that God requires.”</a:t>
            </a:r>
            <a:r>
              <a:rPr lang="en-US" sz="2400" dirty="0"/>
              <a:t>  	</a:t>
            </a:r>
          </a:p>
        </p:txBody>
      </p:sp>
    </p:spTree>
    <p:extLst>
      <p:ext uri="{BB962C8B-B14F-4D97-AF65-F5344CB8AC3E}">
        <p14:creationId xmlns:p14="http://schemas.microsoft.com/office/powerpoint/2010/main" val="408825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3416320"/>
          </a:xfrm>
          <a:prstGeom prst="rect">
            <a:avLst/>
          </a:prstGeom>
          <a:noFill/>
        </p:spPr>
        <p:txBody>
          <a:bodyPr wrap="square" rtlCol="0">
            <a:spAutoFit/>
          </a:bodyPr>
          <a:lstStyle/>
          <a:p>
            <a:r>
              <a:rPr lang="en-US" sz="2400" b="1" dirty="0"/>
              <a:t>III. DISTORTIONS OF THE ROD</a:t>
            </a:r>
            <a:endParaRPr lang="en-US" sz="2400" dirty="0"/>
          </a:p>
          <a:p>
            <a:r>
              <a:rPr lang="en-US" sz="2400" dirty="0"/>
              <a:t> </a:t>
            </a:r>
          </a:p>
          <a:p>
            <a:r>
              <a:rPr lang="en-US" sz="2400" dirty="0"/>
              <a:t>	B. </a:t>
            </a:r>
            <a:r>
              <a:rPr lang="en-US" sz="2400" dirty="0" smtClean="0"/>
              <a:t>Nor </a:t>
            </a:r>
            <a:r>
              <a:rPr lang="en-US" sz="2400" dirty="0"/>
              <a:t>does the rod give the right to hit our children whenever we want. </a:t>
            </a:r>
            <a:endParaRPr lang="en-US" sz="2400" dirty="0" smtClean="0"/>
          </a:p>
          <a:p>
            <a:r>
              <a:rPr lang="en-US" sz="2400" dirty="0"/>
              <a:t>	</a:t>
            </a:r>
            <a:r>
              <a:rPr lang="en-US" sz="2400" dirty="0" smtClean="0"/>
              <a:t>Suddenly </a:t>
            </a:r>
            <a:r>
              <a:rPr lang="en-US" sz="2400" dirty="0"/>
              <a:t>striking our children at will, out of anger or frustration is sinful. </a:t>
            </a:r>
            <a:endParaRPr lang="en-US" sz="2400" dirty="0" smtClean="0"/>
          </a:p>
          <a:p>
            <a:r>
              <a:rPr lang="en-US" sz="2400" dirty="0"/>
              <a:t>	</a:t>
            </a:r>
            <a:r>
              <a:rPr lang="en-US" sz="2400" dirty="0" smtClean="0"/>
              <a:t>It </a:t>
            </a:r>
            <a:r>
              <a:rPr lang="en-US" sz="2400" dirty="0"/>
              <a:t>is abusive, and it will tend to create resentment and possibly further violence. </a:t>
            </a:r>
            <a:endParaRPr lang="en-US" sz="2400" dirty="0" smtClean="0"/>
          </a:p>
          <a:p>
            <a:r>
              <a:rPr lang="en-US" sz="2400" dirty="0"/>
              <a:t>	</a:t>
            </a:r>
            <a:r>
              <a:rPr lang="en-US" sz="2400" dirty="0" smtClean="0"/>
              <a:t>God </a:t>
            </a:r>
            <a:r>
              <a:rPr lang="en-US" sz="2400" dirty="0"/>
              <a:t>warns against the danger of embittering our children in Ephesians 6, and bullying our children will tend to embitter them.</a:t>
            </a:r>
          </a:p>
        </p:txBody>
      </p:sp>
    </p:spTree>
    <p:extLst>
      <p:ext uri="{BB962C8B-B14F-4D97-AF65-F5344CB8AC3E}">
        <p14:creationId xmlns:p14="http://schemas.microsoft.com/office/powerpoint/2010/main" val="144106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3046988"/>
          </a:xfrm>
          <a:prstGeom prst="rect">
            <a:avLst/>
          </a:prstGeom>
          <a:noFill/>
        </p:spPr>
        <p:txBody>
          <a:bodyPr wrap="square" rtlCol="0">
            <a:spAutoFit/>
          </a:bodyPr>
          <a:lstStyle/>
          <a:p>
            <a:r>
              <a:rPr lang="en-US" sz="2400" b="1" dirty="0"/>
              <a:t>III. DISTORTIONS OF THE ROD</a:t>
            </a:r>
            <a:endParaRPr lang="en-US" sz="2400" dirty="0"/>
          </a:p>
          <a:p>
            <a:r>
              <a:rPr lang="en-US" sz="2400" dirty="0"/>
              <a:t> </a:t>
            </a:r>
          </a:p>
          <a:p>
            <a:r>
              <a:rPr lang="en-US" sz="2400" dirty="0"/>
              <a:t>	C. </a:t>
            </a:r>
            <a:r>
              <a:rPr lang="en-US" sz="2400" dirty="0" smtClean="0"/>
              <a:t>And </a:t>
            </a:r>
            <a:r>
              <a:rPr lang="en-US" sz="2400" dirty="0"/>
              <a:t>the rod is not a way to vent frustration.  </a:t>
            </a:r>
            <a:endParaRPr lang="en-US" sz="2400" dirty="0" smtClean="0"/>
          </a:p>
          <a:p>
            <a:r>
              <a:rPr lang="en-US" sz="2400" dirty="0"/>
              <a:t>	</a:t>
            </a:r>
            <a:r>
              <a:rPr lang="en-US" sz="2400" dirty="0" smtClean="0"/>
              <a:t>All </a:t>
            </a:r>
            <a:r>
              <a:rPr lang="en-US" sz="2400" dirty="0"/>
              <a:t>parents will experience times of great frustration and will feel pent-up emotion.  </a:t>
            </a:r>
            <a:endParaRPr lang="en-US" sz="2400" dirty="0" smtClean="0"/>
          </a:p>
          <a:p>
            <a:r>
              <a:rPr lang="en-US" sz="2400" dirty="0"/>
              <a:t>	</a:t>
            </a:r>
            <a:r>
              <a:rPr lang="en-US" sz="2400" dirty="0" smtClean="0"/>
              <a:t>Striking </a:t>
            </a:r>
            <a:r>
              <a:rPr lang="en-US" sz="2400" dirty="0"/>
              <a:t>your child is not the way to vent that frustration, and the momentary relief will certainly be followed with great remorse and create greater problems along the line.  </a:t>
            </a:r>
          </a:p>
        </p:txBody>
      </p:sp>
    </p:spTree>
    <p:extLst>
      <p:ext uri="{BB962C8B-B14F-4D97-AF65-F5344CB8AC3E}">
        <p14:creationId xmlns:p14="http://schemas.microsoft.com/office/powerpoint/2010/main" val="346025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3785652"/>
          </a:xfrm>
          <a:prstGeom prst="rect">
            <a:avLst/>
          </a:prstGeom>
          <a:noFill/>
        </p:spPr>
        <p:txBody>
          <a:bodyPr wrap="square" rtlCol="0">
            <a:spAutoFit/>
          </a:bodyPr>
          <a:lstStyle/>
          <a:p>
            <a:r>
              <a:rPr lang="en-US" sz="2400" b="1" dirty="0"/>
              <a:t>III. DISTORTIONS OF THE ROD</a:t>
            </a:r>
            <a:endParaRPr lang="en-US" sz="2400" dirty="0"/>
          </a:p>
          <a:p>
            <a:r>
              <a:rPr lang="en-US" sz="2400" dirty="0"/>
              <a:t> </a:t>
            </a:r>
          </a:p>
          <a:p>
            <a:r>
              <a:rPr lang="en-US" sz="2400" dirty="0"/>
              <a:t>	D. </a:t>
            </a:r>
            <a:r>
              <a:rPr lang="en-US" sz="2400" dirty="0" smtClean="0"/>
              <a:t>And </a:t>
            </a:r>
            <a:r>
              <a:rPr lang="en-US" sz="2400" dirty="0"/>
              <a:t>we must underscore that the rod is not retribution.  </a:t>
            </a:r>
            <a:endParaRPr lang="en-US" sz="2400" dirty="0" smtClean="0"/>
          </a:p>
          <a:p>
            <a:r>
              <a:rPr lang="en-US" sz="2400" dirty="0"/>
              <a:t>	</a:t>
            </a:r>
            <a:r>
              <a:rPr lang="en-US" sz="2400" dirty="0" smtClean="0"/>
              <a:t>Retribution </a:t>
            </a:r>
            <a:r>
              <a:rPr lang="en-US" sz="2400" dirty="0"/>
              <a:t>is concerned with justice, with getting even for a transgression or offense against your person.  </a:t>
            </a:r>
            <a:endParaRPr lang="en-US" sz="2400" dirty="0" smtClean="0"/>
          </a:p>
          <a:p>
            <a:r>
              <a:rPr lang="en-US" sz="2400" dirty="0"/>
              <a:t>	</a:t>
            </a:r>
            <a:r>
              <a:rPr lang="en-US" sz="2400" dirty="0" smtClean="0"/>
              <a:t>“</a:t>
            </a:r>
            <a:r>
              <a:rPr lang="en-US" sz="2400" dirty="0"/>
              <a:t>You deserve a spanking” is never the issue.  </a:t>
            </a:r>
            <a:endParaRPr lang="en-US" sz="2400" dirty="0" smtClean="0"/>
          </a:p>
          <a:p>
            <a:r>
              <a:rPr lang="en-US" sz="2400" dirty="0"/>
              <a:t>	</a:t>
            </a:r>
            <a:r>
              <a:rPr lang="en-US" sz="2400" dirty="0" smtClean="0"/>
              <a:t>We </a:t>
            </a:r>
            <a:r>
              <a:rPr lang="en-US" sz="2400" dirty="0"/>
              <a:t>all deserve hell </a:t>
            </a:r>
            <a:r>
              <a:rPr lang="en-US" sz="2400" dirty="0" smtClean="0"/>
              <a:t>immediately (do </a:t>
            </a:r>
            <a:r>
              <a:rPr lang="en-US" sz="2400" dirty="0"/>
              <a:t>not pass go, do not collect $</a:t>
            </a:r>
            <a:r>
              <a:rPr lang="en-US" sz="2400" dirty="0" smtClean="0"/>
              <a:t>200).  </a:t>
            </a:r>
          </a:p>
          <a:p>
            <a:r>
              <a:rPr lang="en-US" sz="2400" dirty="0"/>
              <a:t>	</a:t>
            </a:r>
            <a:r>
              <a:rPr lang="en-US" sz="2400" dirty="0" smtClean="0"/>
              <a:t>Yet </a:t>
            </a:r>
            <a:r>
              <a:rPr lang="en-US" sz="2400" dirty="0"/>
              <a:t>God is merciful, and Jesus took what we deserve.  </a:t>
            </a:r>
            <a:endParaRPr lang="en-US" sz="2400" dirty="0" smtClean="0"/>
          </a:p>
          <a:p>
            <a:r>
              <a:rPr lang="en-US" sz="2400" dirty="0"/>
              <a:t>	</a:t>
            </a:r>
            <a:r>
              <a:rPr lang="en-US" sz="2400" dirty="0" smtClean="0"/>
              <a:t>Rather </a:t>
            </a:r>
            <a:r>
              <a:rPr lang="en-US" sz="2400" dirty="0"/>
              <a:t>than “you deserve a spanking,” </a:t>
            </a:r>
            <a:r>
              <a:rPr lang="en-US" sz="2400" dirty="0" smtClean="0"/>
              <a:t>the </a:t>
            </a:r>
            <a:r>
              <a:rPr lang="en-US" sz="2400" dirty="0"/>
              <a:t>concern is “you need a spanking to drive the rebellion from your heart.” </a:t>
            </a:r>
          </a:p>
        </p:txBody>
      </p:sp>
    </p:spTree>
    <p:extLst>
      <p:ext uri="{BB962C8B-B14F-4D97-AF65-F5344CB8AC3E}">
        <p14:creationId xmlns:p14="http://schemas.microsoft.com/office/powerpoint/2010/main" val="17187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4154984"/>
          </a:xfrm>
          <a:prstGeom prst="rect">
            <a:avLst/>
          </a:prstGeom>
          <a:noFill/>
        </p:spPr>
        <p:txBody>
          <a:bodyPr wrap="square" rtlCol="0">
            <a:spAutoFit/>
          </a:bodyPr>
          <a:lstStyle/>
          <a:p>
            <a:r>
              <a:rPr lang="en-US" sz="2400" b="1" dirty="0"/>
              <a:t>III. DISTORTIONS OF THE ROD</a:t>
            </a:r>
            <a:endParaRPr lang="en-US" sz="2400" dirty="0"/>
          </a:p>
          <a:p>
            <a:r>
              <a:rPr lang="en-US" sz="2400" dirty="0"/>
              <a:t> </a:t>
            </a:r>
          </a:p>
          <a:p>
            <a:r>
              <a:rPr lang="en-US" sz="2400" dirty="0"/>
              <a:t>	E</a:t>
            </a:r>
            <a:r>
              <a:rPr lang="en-US" sz="2400" dirty="0" smtClean="0"/>
              <a:t>. </a:t>
            </a:r>
            <a:r>
              <a:rPr lang="en-US" sz="2400" dirty="0"/>
              <a:t>And the rod is not associated with vindictive anger.  </a:t>
            </a:r>
            <a:endParaRPr lang="en-US" sz="2400" dirty="0" smtClean="0"/>
          </a:p>
          <a:p>
            <a:r>
              <a:rPr lang="en-US" sz="2400" dirty="0"/>
              <a:t>	</a:t>
            </a:r>
            <a:r>
              <a:rPr lang="en-US" sz="2400" dirty="0" smtClean="0"/>
              <a:t>This </a:t>
            </a:r>
            <a:r>
              <a:rPr lang="en-US" sz="2400" dirty="0"/>
              <a:t>is probably repetitive, but the goal of the rod is not to distance the child from the parent so that the child feels really sorry and remorseful and ashamed and groveling and stupid and embarrassed and discouraged.  </a:t>
            </a:r>
            <a:endParaRPr lang="en-US" sz="2400" dirty="0" smtClean="0"/>
          </a:p>
          <a:p>
            <a:r>
              <a:rPr lang="en-US" sz="2400" dirty="0"/>
              <a:t>	</a:t>
            </a:r>
            <a:r>
              <a:rPr lang="en-US" sz="2400" dirty="0" smtClean="0"/>
              <a:t>Rather </a:t>
            </a:r>
            <a:r>
              <a:rPr lang="en-US" sz="2400" dirty="0"/>
              <a:t>it is to restore closeness, to bring about obedience and faithfulness.  </a:t>
            </a:r>
            <a:endParaRPr lang="en-US" sz="2400" dirty="0" smtClean="0"/>
          </a:p>
          <a:p>
            <a:r>
              <a:rPr lang="en-US" sz="2400" dirty="0"/>
              <a:t>	</a:t>
            </a:r>
            <a:r>
              <a:rPr lang="en-US" sz="2400" dirty="0" smtClean="0"/>
              <a:t>And </a:t>
            </a:r>
            <a:r>
              <a:rPr lang="en-US" sz="2400" dirty="0"/>
              <a:t>we cannot stress enough that parental anger will actually sabotage biblical discipline and will always do more harm than good.</a:t>
            </a:r>
          </a:p>
        </p:txBody>
      </p:sp>
    </p:spTree>
    <p:extLst>
      <p:ext uri="{BB962C8B-B14F-4D97-AF65-F5344CB8AC3E}">
        <p14:creationId xmlns:p14="http://schemas.microsoft.com/office/powerpoint/2010/main" val="419619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3416320"/>
          </a:xfrm>
          <a:prstGeom prst="rect">
            <a:avLst/>
          </a:prstGeom>
          <a:noFill/>
        </p:spPr>
        <p:txBody>
          <a:bodyPr wrap="square" rtlCol="0">
            <a:spAutoFit/>
          </a:bodyPr>
          <a:lstStyle/>
          <a:p>
            <a:r>
              <a:rPr lang="en-US" sz="2400" b="1" dirty="0"/>
              <a:t>INTRODUCTION</a:t>
            </a:r>
            <a:endParaRPr lang="en-US" sz="2400" dirty="0"/>
          </a:p>
          <a:p>
            <a:endParaRPr lang="en-US" sz="2400" dirty="0" smtClean="0"/>
          </a:p>
          <a:p>
            <a:r>
              <a:rPr lang="en-US" sz="2400" dirty="0"/>
              <a:t>	Thank you for joining us for this third and final summer seminar of 2021</a:t>
            </a:r>
            <a:r>
              <a:rPr lang="en-US" sz="2400" dirty="0" smtClean="0"/>
              <a:t>.</a:t>
            </a:r>
          </a:p>
          <a:p>
            <a:r>
              <a:rPr lang="en-US" sz="2400" dirty="0" smtClean="0"/>
              <a:t> 	What </a:t>
            </a:r>
            <a:r>
              <a:rPr lang="en-US" sz="2400" dirty="0"/>
              <a:t>I’ve been doing is to introduce to you the content and principles contained in </a:t>
            </a:r>
            <a:r>
              <a:rPr lang="en-US" sz="2400" dirty="0" err="1"/>
              <a:t>Tedd</a:t>
            </a:r>
            <a:r>
              <a:rPr lang="en-US" sz="2400" dirty="0"/>
              <a:t> Tripp’s insightful book, </a:t>
            </a:r>
            <a:r>
              <a:rPr lang="en-US" sz="2400" i="1" dirty="0"/>
              <a:t>Shepherding a Child’s Heart.</a:t>
            </a:r>
            <a:r>
              <a:rPr lang="en-US" sz="2400" dirty="0"/>
              <a:t> </a:t>
            </a:r>
            <a:endParaRPr lang="en-US" sz="2400" dirty="0" smtClean="0"/>
          </a:p>
          <a:p>
            <a:r>
              <a:rPr lang="en-US" sz="2400" dirty="0"/>
              <a:t>	</a:t>
            </a:r>
            <a:r>
              <a:rPr lang="en-US" sz="2400" dirty="0" smtClean="0"/>
              <a:t>Obviously </a:t>
            </a:r>
            <a:r>
              <a:rPr lang="en-US" sz="2400" dirty="0"/>
              <a:t>in three lectures we could not cover all of the content. Rather, I wanted to whet your appetite and give you an overview so that in your own reading of this material you could have a running start. </a:t>
            </a:r>
          </a:p>
        </p:txBody>
      </p:sp>
    </p:spTree>
    <p:extLst>
      <p:ext uri="{BB962C8B-B14F-4D97-AF65-F5344CB8AC3E}">
        <p14:creationId xmlns:p14="http://schemas.microsoft.com/office/powerpoint/2010/main" val="90241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5632311"/>
          </a:xfrm>
          <a:prstGeom prst="rect">
            <a:avLst/>
          </a:prstGeom>
          <a:noFill/>
        </p:spPr>
        <p:txBody>
          <a:bodyPr wrap="square" rtlCol="0">
            <a:spAutoFit/>
          </a:bodyPr>
          <a:lstStyle/>
          <a:p>
            <a:r>
              <a:rPr lang="en-US" sz="2400" b="1" dirty="0"/>
              <a:t>IV. COMMON OBJECTIONS TO THE ROD.</a:t>
            </a:r>
            <a:endParaRPr lang="en-US" sz="2400" dirty="0"/>
          </a:p>
          <a:p>
            <a:r>
              <a:rPr lang="en-US" sz="2400" dirty="0"/>
              <a:t> </a:t>
            </a:r>
          </a:p>
          <a:p>
            <a:r>
              <a:rPr lang="en-US" sz="2400" dirty="0"/>
              <a:t>	A.  Here’s one:  “I love my children too much to discipline them.”   </a:t>
            </a:r>
            <a:endParaRPr lang="en-US" sz="2400" dirty="0" smtClean="0"/>
          </a:p>
          <a:p>
            <a:r>
              <a:rPr lang="en-US" sz="2400" dirty="0"/>
              <a:t>	</a:t>
            </a:r>
            <a:r>
              <a:rPr lang="en-US" sz="2400" dirty="0" smtClean="0"/>
              <a:t>The </a:t>
            </a:r>
            <a:r>
              <a:rPr lang="en-US" sz="2400" dirty="0"/>
              <a:t>response is simple:  but do you love your children enough to discipline </a:t>
            </a:r>
            <a:r>
              <a:rPr lang="en-US" sz="2400" dirty="0" smtClean="0"/>
              <a:t>them?  </a:t>
            </a:r>
          </a:p>
          <a:p>
            <a:r>
              <a:rPr lang="en-US" sz="2400" dirty="0"/>
              <a:t>	</a:t>
            </a:r>
            <a:r>
              <a:rPr lang="en-US" sz="2400" dirty="0" smtClean="0"/>
              <a:t>If </a:t>
            </a:r>
            <a:r>
              <a:rPr lang="en-US" sz="2400" dirty="0"/>
              <a:t>folly is bound up in the heart of a child and only the rod can drive it from them, then how is it loving to leave that folly there to fester and produce its rotten fruit? </a:t>
            </a:r>
            <a:endParaRPr lang="en-US" sz="2400" dirty="0" smtClean="0"/>
          </a:p>
          <a:p>
            <a:r>
              <a:rPr lang="en-US" sz="2400" dirty="0"/>
              <a:t>	</a:t>
            </a:r>
            <a:r>
              <a:rPr lang="en-US" sz="2400" dirty="0" smtClean="0"/>
              <a:t>The </a:t>
            </a:r>
            <a:r>
              <a:rPr lang="en-US" sz="2400" dirty="0"/>
              <a:t>word “love” today has largely become an excuse for irresponsibility.  </a:t>
            </a:r>
            <a:r>
              <a:rPr lang="en-US" sz="2400" dirty="0" smtClean="0"/>
              <a:t>“Love” </a:t>
            </a:r>
            <a:r>
              <a:rPr lang="en-US" sz="2400" dirty="0"/>
              <a:t>today means a </a:t>
            </a:r>
            <a:r>
              <a:rPr lang="en-US" sz="2400" dirty="0" smtClean="0"/>
              <a:t>passive permissiveness </a:t>
            </a:r>
            <a:r>
              <a:rPr lang="en-US" sz="2400" dirty="0"/>
              <a:t>that is afraid to challenge people as they blithely blunder they way to hell.  </a:t>
            </a:r>
            <a:endParaRPr lang="en-US" sz="2400" dirty="0" smtClean="0"/>
          </a:p>
          <a:p>
            <a:r>
              <a:rPr lang="en-US" sz="2400" dirty="0"/>
              <a:t>	</a:t>
            </a:r>
            <a:r>
              <a:rPr lang="en-US" sz="2400" dirty="0" smtClean="0"/>
              <a:t>That </a:t>
            </a:r>
            <a:r>
              <a:rPr lang="en-US" sz="2400" dirty="0"/>
              <a:t>is not love, it is cowardice, plain and simple.  </a:t>
            </a:r>
            <a:endParaRPr lang="en-US" sz="2400" dirty="0" smtClean="0"/>
          </a:p>
          <a:p>
            <a:r>
              <a:rPr lang="en-US" sz="2400" dirty="0"/>
              <a:t>	</a:t>
            </a:r>
            <a:r>
              <a:rPr lang="en-US" sz="2400" dirty="0" smtClean="0"/>
              <a:t>Proverbs </a:t>
            </a:r>
            <a:r>
              <a:rPr lang="en-US" sz="2400" dirty="0"/>
              <a:t>13:24 declares:  </a:t>
            </a:r>
            <a:r>
              <a:rPr lang="en-US" sz="2400" i="1" dirty="0"/>
              <a:t>“Whoever spares the rod hates his son, but he who loves him is diligent to discipline him.”</a:t>
            </a:r>
            <a:r>
              <a:rPr lang="en-US" sz="2400" dirty="0"/>
              <a:t>  So failure to use the rod when needed is not love, but its opposite—hatred.  </a:t>
            </a:r>
          </a:p>
        </p:txBody>
      </p:sp>
    </p:spTree>
    <p:extLst>
      <p:ext uri="{BB962C8B-B14F-4D97-AF65-F5344CB8AC3E}">
        <p14:creationId xmlns:p14="http://schemas.microsoft.com/office/powerpoint/2010/main" val="188097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4154984"/>
          </a:xfrm>
          <a:prstGeom prst="rect">
            <a:avLst/>
          </a:prstGeom>
          <a:noFill/>
        </p:spPr>
        <p:txBody>
          <a:bodyPr wrap="square" rtlCol="0">
            <a:spAutoFit/>
          </a:bodyPr>
          <a:lstStyle/>
          <a:p>
            <a:r>
              <a:rPr lang="en-US" sz="2400" b="1" dirty="0"/>
              <a:t>IV. COMMON OBJECTIONS TO THE ROD.</a:t>
            </a:r>
            <a:endParaRPr lang="en-US" sz="2400" dirty="0"/>
          </a:p>
          <a:p>
            <a:r>
              <a:rPr lang="en-US" sz="2400" dirty="0"/>
              <a:t> </a:t>
            </a:r>
          </a:p>
          <a:p>
            <a:r>
              <a:rPr lang="en-US" sz="2400" dirty="0"/>
              <a:t>	B.  Here’s another:  “I’m afraid I will hurt him.”  </a:t>
            </a:r>
            <a:endParaRPr lang="en-US" sz="2400" dirty="0" smtClean="0"/>
          </a:p>
          <a:p>
            <a:r>
              <a:rPr lang="en-US" sz="2400" dirty="0"/>
              <a:t>	</a:t>
            </a:r>
            <a:r>
              <a:rPr lang="en-US" sz="2400" dirty="0" smtClean="0"/>
              <a:t>Some </a:t>
            </a:r>
            <a:r>
              <a:rPr lang="en-US" sz="2400" dirty="0"/>
              <a:t>parents may be the victims of a misuse of the rod, in vindictive anger, retribution, or frustration.  </a:t>
            </a:r>
            <a:endParaRPr lang="en-US" sz="2400" dirty="0" smtClean="0"/>
          </a:p>
          <a:p>
            <a:r>
              <a:rPr lang="en-US" sz="2400" dirty="0"/>
              <a:t>	</a:t>
            </a:r>
            <a:r>
              <a:rPr lang="en-US" sz="2400" dirty="0" smtClean="0"/>
              <a:t>They </a:t>
            </a:r>
            <a:r>
              <a:rPr lang="en-US" sz="2400" dirty="0"/>
              <a:t>have seen (and felt) the negative affects of a wrongly applied rod in their own lives and are afraid to perpetuate that pattern </a:t>
            </a:r>
            <a:r>
              <a:rPr lang="en-US" sz="2400" dirty="0" smtClean="0"/>
              <a:t>(as </a:t>
            </a:r>
            <a:r>
              <a:rPr lang="en-US" sz="2400" dirty="0"/>
              <a:t>they should </a:t>
            </a:r>
            <a:r>
              <a:rPr lang="en-US" sz="2400" dirty="0" smtClean="0"/>
              <a:t>be!).  </a:t>
            </a:r>
          </a:p>
          <a:p>
            <a:r>
              <a:rPr lang="en-US" sz="2400" dirty="0"/>
              <a:t>	</a:t>
            </a:r>
            <a:r>
              <a:rPr lang="en-US" sz="2400" dirty="0" smtClean="0"/>
              <a:t>Proverbs </a:t>
            </a:r>
            <a:r>
              <a:rPr lang="en-US" sz="2400" dirty="0"/>
              <a:t>23:13-14 provides an answer:  </a:t>
            </a:r>
            <a:r>
              <a:rPr lang="en-US" sz="2400" i="1" dirty="0"/>
              <a:t>“Do not withhold discipline from a child;  if you strike him with a rod, he will not die. </a:t>
            </a:r>
            <a:r>
              <a:rPr lang="en-US" sz="2400" i="1" dirty="0" smtClean="0"/>
              <a:t>If </a:t>
            </a:r>
            <a:r>
              <a:rPr lang="en-US" sz="2400" i="1" dirty="0"/>
              <a:t>you strike him with the rod,  you will save his soul from </a:t>
            </a:r>
            <a:r>
              <a:rPr lang="en-US" sz="2400" i="1" dirty="0" err="1"/>
              <a:t>Sheol</a:t>
            </a:r>
            <a:r>
              <a:rPr lang="en-US" sz="2400" i="1" dirty="0"/>
              <a:t>.”</a:t>
            </a:r>
            <a:endParaRPr lang="en-US" sz="2400" dirty="0"/>
          </a:p>
        </p:txBody>
      </p:sp>
    </p:spTree>
    <p:extLst>
      <p:ext uri="{BB962C8B-B14F-4D97-AF65-F5344CB8AC3E}">
        <p14:creationId xmlns:p14="http://schemas.microsoft.com/office/powerpoint/2010/main" val="138912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4893647"/>
          </a:xfrm>
          <a:prstGeom prst="rect">
            <a:avLst/>
          </a:prstGeom>
          <a:noFill/>
        </p:spPr>
        <p:txBody>
          <a:bodyPr wrap="square" rtlCol="0">
            <a:spAutoFit/>
          </a:bodyPr>
          <a:lstStyle/>
          <a:p>
            <a:r>
              <a:rPr lang="en-US" sz="2400" b="1" dirty="0"/>
              <a:t>IV. COMMON OBJECTIONS TO THE ROD.</a:t>
            </a:r>
            <a:endParaRPr lang="en-US" sz="2400" dirty="0"/>
          </a:p>
          <a:p>
            <a:r>
              <a:rPr lang="en-US" sz="2400" dirty="0"/>
              <a:t> </a:t>
            </a:r>
          </a:p>
          <a:p>
            <a:r>
              <a:rPr lang="en-US" sz="2400" dirty="0"/>
              <a:t>	C.  And then there’s this one:  “I’m afraid It will make him angry and rebellious.”  </a:t>
            </a:r>
            <a:endParaRPr lang="en-US" sz="2400" dirty="0" smtClean="0"/>
          </a:p>
          <a:p>
            <a:r>
              <a:rPr lang="en-US" sz="2400" dirty="0"/>
              <a:t>	</a:t>
            </a:r>
            <a:r>
              <a:rPr lang="en-US" sz="2400" dirty="0" smtClean="0"/>
              <a:t> </a:t>
            </a:r>
            <a:r>
              <a:rPr lang="en-US" sz="2400" dirty="0"/>
              <a:t>Tripp explains</a:t>
            </a:r>
            <a:r>
              <a:rPr lang="en-US" sz="2400" dirty="0" smtClean="0"/>
              <a:t>: </a:t>
            </a:r>
            <a:r>
              <a:rPr lang="en-US" sz="2400" dirty="0"/>
              <a:t>“As a parent, you want your children to love and appreciate you. </a:t>
            </a:r>
            <a:r>
              <a:rPr lang="en-US" sz="2400" dirty="0" smtClean="0"/>
              <a:t>You </a:t>
            </a:r>
            <a:r>
              <a:rPr lang="en-US" sz="2400" dirty="0"/>
              <a:t>want them to think Mom and Dad are great.  You want them to feel you are loving and kind</a:t>
            </a:r>
            <a:r>
              <a:rPr lang="en-US" sz="2400" dirty="0" smtClean="0"/>
              <a:t>. </a:t>
            </a:r>
            <a:r>
              <a:rPr lang="en-US" sz="2400" dirty="0"/>
              <a:t>You may fear that spanking will make them think of you as cruel and harsh</a:t>
            </a:r>
            <a:r>
              <a:rPr lang="en-US" sz="2400" dirty="0" smtClean="0"/>
              <a:t>. </a:t>
            </a:r>
            <a:r>
              <a:rPr lang="en-US" sz="2400" dirty="0"/>
              <a:t>You may fear that discipline will bring out the worst in them.” (109) </a:t>
            </a:r>
            <a:endParaRPr lang="en-US" sz="2400" dirty="0" smtClean="0"/>
          </a:p>
          <a:p>
            <a:r>
              <a:rPr lang="en-US" sz="2400" dirty="0"/>
              <a:t>	</a:t>
            </a:r>
            <a:r>
              <a:rPr lang="en-US" sz="2400" dirty="0" smtClean="0"/>
              <a:t>But </a:t>
            </a:r>
            <a:r>
              <a:rPr lang="en-US" sz="2400" dirty="0"/>
              <a:t>remember what we saw from Hebrews 12:9:  </a:t>
            </a:r>
            <a:r>
              <a:rPr lang="en-US" sz="2400" i="1" dirty="0"/>
              <a:t>“we have had earthly fathers who disciplined us and we respected them.”</a:t>
            </a:r>
            <a:r>
              <a:rPr lang="en-US" sz="2400" dirty="0"/>
              <a:t>  </a:t>
            </a:r>
            <a:endParaRPr lang="en-US" sz="2400" dirty="0" smtClean="0"/>
          </a:p>
          <a:p>
            <a:r>
              <a:rPr lang="en-US" sz="2400" dirty="0"/>
              <a:t>	</a:t>
            </a:r>
            <a:r>
              <a:rPr lang="en-US" sz="2400" dirty="0" smtClean="0"/>
              <a:t>And </a:t>
            </a:r>
            <a:r>
              <a:rPr lang="en-US" sz="2400" dirty="0"/>
              <a:t>Proverbs 29:17 is to the point:  </a:t>
            </a:r>
            <a:r>
              <a:rPr lang="en-US" sz="2400" i="1" dirty="0"/>
              <a:t>“Discipline your son, and he will give you rest; he will give delight to your heart</a:t>
            </a:r>
            <a:r>
              <a:rPr lang="en-US" sz="2400" i="1" dirty="0" smtClean="0"/>
              <a:t>.”</a:t>
            </a:r>
            <a:endParaRPr lang="en-US" sz="2400" dirty="0"/>
          </a:p>
        </p:txBody>
      </p:sp>
    </p:spTree>
    <p:extLst>
      <p:ext uri="{BB962C8B-B14F-4D97-AF65-F5344CB8AC3E}">
        <p14:creationId xmlns:p14="http://schemas.microsoft.com/office/powerpoint/2010/main" val="375397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3416320"/>
          </a:xfrm>
          <a:prstGeom prst="rect">
            <a:avLst/>
          </a:prstGeom>
          <a:noFill/>
        </p:spPr>
        <p:txBody>
          <a:bodyPr wrap="square" rtlCol="0">
            <a:spAutoFit/>
          </a:bodyPr>
          <a:lstStyle/>
          <a:p>
            <a:r>
              <a:rPr lang="en-US" sz="2400" b="1" dirty="0"/>
              <a:t>IV. COMMON OBJECTIONS TO THE ROD.</a:t>
            </a:r>
            <a:endParaRPr lang="en-US" sz="2400" dirty="0"/>
          </a:p>
          <a:p>
            <a:r>
              <a:rPr lang="en-US" sz="2400" dirty="0"/>
              <a:t> </a:t>
            </a:r>
          </a:p>
          <a:p>
            <a:r>
              <a:rPr lang="en-US" sz="2400" dirty="0"/>
              <a:t>	D.  Some avoid the rod for this reason:  “I am afraid of teaching them to hit.”  </a:t>
            </a:r>
            <a:endParaRPr lang="en-US" sz="2400" dirty="0" smtClean="0"/>
          </a:p>
          <a:p>
            <a:r>
              <a:rPr lang="en-US" sz="2400" dirty="0"/>
              <a:t>	</a:t>
            </a:r>
            <a:r>
              <a:rPr lang="en-US" sz="2400" dirty="0" smtClean="0"/>
              <a:t>And </a:t>
            </a:r>
            <a:r>
              <a:rPr lang="en-US" sz="2400" dirty="0"/>
              <a:t>this would be a legitimate concern if the parents themselves use the rod to alleviate their own anger and frustration.  </a:t>
            </a:r>
            <a:endParaRPr lang="en-US" sz="2400" dirty="0" smtClean="0"/>
          </a:p>
          <a:p>
            <a:r>
              <a:rPr lang="en-US" sz="2400" dirty="0"/>
              <a:t>	</a:t>
            </a:r>
            <a:r>
              <a:rPr lang="en-US" sz="2400" dirty="0" smtClean="0"/>
              <a:t>But </a:t>
            </a:r>
            <a:r>
              <a:rPr lang="en-US" sz="2400" dirty="0"/>
              <a:t>this is a misuse of the rod</a:t>
            </a:r>
            <a:r>
              <a:rPr lang="en-US" sz="2400" dirty="0" smtClean="0"/>
              <a:t>. </a:t>
            </a:r>
          </a:p>
          <a:p>
            <a:r>
              <a:rPr lang="en-US" sz="2400" dirty="0"/>
              <a:t>	</a:t>
            </a:r>
            <a:r>
              <a:rPr lang="en-US" sz="2400" dirty="0" smtClean="0"/>
              <a:t>Properly </a:t>
            </a:r>
            <a:r>
              <a:rPr lang="en-US" sz="2400" dirty="0"/>
              <a:t>applied, following patient instruction, the spanking will not be seen as a means of emotional relief.</a:t>
            </a:r>
          </a:p>
        </p:txBody>
      </p:sp>
    </p:spTree>
    <p:extLst>
      <p:ext uri="{BB962C8B-B14F-4D97-AF65-F5344CB8AC3E}">
        <p14:creationId xmlns:p14="http://schemas.microsoft.com/office/powerpoint/2010/main" val="101412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3785652"/>
          </a:xfrm>
          <a:prstGeom prst="rect">
            <a:avLst/>
          </a:prstGeom>
          <a:noFill/>
        </p:spPr>
        <p:txBody>
          <a:bodyPr wrap="square" rtlCol="0">
            <a:spAutoFit/>
          </a:bodyPr>
          <a:lstStyle/>
          <a:p>
            <a:r>
              <a:rPr lang="en-US" sz="2400" b="1" dirty="0"/>
              <a:t>IV. COMMON OBJECTIONS TO THE ROD.</a:t>
            </a:r>
            <a:endParaRPr lang="en-US" sz="2400" dirty="0"/>
          </a:p>
          <a:p>
            <a:r>
              <a:rPr lang="en-US" sz="2400" dirty="0"/>
              <a:t> </a:t>
            </a:r>
          </a:p>
          <a:p>
            <a:r>
              <a:rPr lang="en-US" sz="2400" dirty="0"/>
              <a:t>	E.  Another objection is this:  “It doesn’t work.”  </a:t>
            </a:r>
            <a:endParaRPr lang="en-US" sz="2400" dirty="0" smtClean="0"/>
          </a:p>
          <a:p>
            <a:r>
              <a:rPr lang="en-US" sz="2400" dirty="0"/>
              <a:t>	</a:t>
            </a:r>
            <a:r>
              <a:rPr lang="en-US" sz="2400" dirty="0" smtClean="0"/>
              <a:t>The </a:t>
            </a:r>
            <a:r>
              <a:rPr lang="en-US" sz="2400" dirty="0"/>
              <a:t>truth is that there are no guarantees with respect to parenting.  </a:t>
            </a:r>
            <a:endParaRPr lang="en-US" sz="2400" dirty="0" smtClean="0"/>
          </a:p>
          <a:p>
            <a:r>
              <a:rPr lang="en-US" sz="2400" dirty="0"/>
              <a:t>	</a:t>
            </a:r>
            <a:r>
              <a:rPr lang="en-US" sz="2400" dirty="0" smtClean="0"/>
              <a:t>But </a:t>
            </a:r>
            <a:r>
              <a:rPr lang="en-US" sz="2400" dirty="0"/>
              <a:t>Tripp notes that when spanking does not seem to work it is usually due to a misapplication: </a:t>
            </a:r>
            <a:r>
              <a:rPr lang="en-US" sz="2400" dirty="0" smtClean="0"/>
              <a:t>spanking </a:t>
            </a:r>
            <a:r>
              <a:rPr lang="en-US" sz="2400" dirty="0"/>
              <a:t>in anger or out of frustration, inconsistency of application, the failure to persist, or the failure to actually make it hurt.  </a:t>
            </a:r>
            <a:endParaRPr lang="en-US" sz="2400" dirty="0" smtClean="0"/>
          </a:p>
          <a:p>
            <a:r>
              <a:rPr lang="en-US" sz="2400" dirty="0"/>
              <a:t>	</a:t>
            </a:r>
            <a:r>
              <a:rPr lang="en-US" sz="2400" dirty="0" smtClean="0"/>
              <a:t>You’ve </a:t>
            </a:r>
            <a:r>
              <a:rPr lang="en-US" sz="2400" dirty="0"/>
              <a:t>all seen the toilet tissue commercial where the youngster pads his bottom just before the spanking, and he’s smiling at the end.  </a:t>
            </a:r>
          </a:p>
        </p:txBody>
      </p:sp>
    </p:spTree>
    <p:extLst>
      <p:ext uri="{BB962C8B-B14F-4D97-AF65-F5344CB8AC3E}">
        <p14:creationId xmlns:p14="http://schemas.microsoft.com/office/powerpoint/2010/main" val="272725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3785652"/>
          </a:xfrm>
          <a:prstGeom prst="rect">
            <a:avLst/>
          </a:prstGeom>
          <a:noFill/>
        </p:spPr>
        <p:txBody>
          <a:bodyPr wrap="square" rtlCol="0">
            <a:spAutoFit/>
          </a:bodyPr>
          <a:lstStyle/>
          <a:p>
            <a:r>
              <a:rPr lang="en-US" sz="2400" b="1" dirty="0"/>
              <a:t>IV. COMMON OBJECTIONS TO THE ROD.</a:t>
            </a:r>
            <a:endParaRPr lang="en-US" sz="2400" dirty="0"/>
          </a:p>
          <a:p>
            <a:r>
              <a:rPr lang="en-US" sz="2400" dirty="0"/>
              <a:t> </a:t>
            </a:r>
          </a:p>
          <a:p>
            <a:r>
              <a:rPr lang="en-US" sz="2400" dirty="0"/>
              <a:t>	F.  And finally, the objection:  “I’m afraid of being arrested for child abuse.”  </a:t>
            </a:r>
            <a:endParaRPr lang="en-US" sz="2400" dirty="0" smtClean="0"/>
          </a:p>
          <a:p>
            <a:r>
              <a:rPr lang="en-US" sz="2400" dirty="0"/>
              <a:t>	</a:t>
            </a:r>
            <a:r>
              <a:rPr lang="en-US" sz="2400" dirty="0" smtClean="0"/>
              <a:t>Tripp </a:t>
            </a:r>
            <a:r>
              <a:rPr lang="en-US" sz="2400" dirty="0"/>
              <a:t>notes</a:t>
            </a:r>
            <a:r>
              <a:rPr lang="en-US" sz="2400" dirty="0" smtClean="0"/>
              <a:t>: </a:t>
            </a:r>
            <a:r>
              <a:rPr lang="en-US" sz="2400" dirty="0"/>
              <a:t>“There is a measure of validity to this concern, although it is not illegal to spank your children</a:t>
            </a:r>
            <a:r>
              <a:rPr lang="en-US" sz="2400" dirty="0" smtClean="0"/>
              <a:t>. </a:t>
            </a:r>
            <a:r>
              <a:rPr lang="en-US" sz="2400" dirty="0"/>
              <a:t>What is illegal is child abuse, but a properly administered spanking is not abusive</a:t>
            </a:r>
            <a:r>
              <a:rPr lang="en-US" sz="2400" dirty="0" smtClean="0"/>
              <a:t>. </a:t>
            </a:r>
            <a:r>
              <a:rPr lang="en-US" sz="2400" dirty="0"/>
              <a:t>Obviously, in a society which does not understand the Bible and equates spanking with child abuse, one must be wise</a:t>
            </a:r>
            <a:r>
              <a:rPr lang="en-US" sz="2400" dirty="0" smtClean="0"/>
              <a:t>. </a:t>
            </a:r>
            <a:r>
              <a:rPr lang="en-US" sz="2400" dirty="0"/>
              <a:t>Spanking should not be done in the privacy of the home. </a:t>
            </a:r>
            <a:r>
              <a:rPr lang="en-US" sz="2400" dirty="0" smtClean="0"/>
              <a:t>It </a:t>
            </a:r>
            <a:r>
              <a:rPr lang="en-US" sz="2400" dirty="0"/>
              <a:t>should not be a public matter.” (111)  </a:t>
            </a:r>
          </a:p>
        </p:txBody>
      </p:sp>
    </p:spTree>
    <p:extLst>
      <p:ext uri="{BB962C8B-B14F-4D97-AF65-F5344CB8AC3E}">
        <p14:creationId xmlns:p14="http://schemas.microsoft.com/office/powerpoint/2010/main" val="343969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4893647"/>
          </a:xfrm>
          <a:prstGeom prst="rect">
            <a:avLst/>
          </a:prstGeom>
          <a:noFill/>
        </p:spPr>
        <p:txBody>
          <a:bodyPr wrap="square" rtlCol="0">
            <a:spAutoFit/>
          </a:bodyPr>
          <a:lstStyle/>
          <a:p>
            <a:r>
              <a:rPr lang="en-US" sz="2400" b="1" dirty="0" smtClean="0"/>
              <a:t>V</a:t>
            </a:r>
            <a:r>
              <a:rPr lang="en-US" sz="2400" b="1" dirty="0"/>
              <a:t>. THE FRUIT OF THE ROD. </a:t>
            </a:r>
            <a:endParaRPr lang="en-US" sz="2400" dirty="0"/>
          </a:p>
          <a:p>
            <a:r>
              <a:rPr lang="en-US" sz="2400" dirty="0"/>
              <a:t> </a:t>
            </a:r>
          </a:p>
          <a:p>
            <a:r>
              <a:rPr lang="en-US" sz="2400" dirty="0"/>
              <a:t>	Tripp then cites eight benefits to parents and children when they follow God’s plan and employ the rod.  </a:t>
            </a:r>
            <a:endParaRPr lang="en-US" sz="2400" dirty="0" smtClean="0"/>
          </a:p>
          <a:p>
            <a:r>
              <a:rPr lang="en-US" sz="2400" dirty="0"/>
              <a:t>	</a:t>
            </a:r>
            <a:r>
              <a:rPr lang="en-US" sz="2400" dirty="0" smtClean="0"/>
              <a:t>Let </a:t>
            </a:r>
            <a:r>
              <a:rPr lang="en-US" sz="2400" dirty="0"/>
              <a:t>me just list them will limited comment.</a:t>
            </a:r>
          </a:p>
          <a:p>
            <a:endParaRPr lang="en-US" sz="2400" dirty="0" smtClean="0"/>
          </a:p>
          <a:p>
            <a:r>
              <a:rPr lang="en-US" sz="2400" dirty="0"/>
              <a:t>	A.  “The rod teaches outcomes to behavior.” (111)  </a:t>
            </a:r>
            <a:endParaRPr lang="en-US" sz="2400" dirty="0" smtClean="0"/>
          </a:p>
          <a:p>
            <a:r>
              <a:rPr lang="en-US" sz="2400" dirty="0"/>
              <a:t>	</a:t>
            </a:r>
            <a:r>
              <a:rPr lang="en-US" sz="2400" dirty="0" smtClean="0"/>
              <a:t>This </a:t>
            </a:r>
            <a:r>
              <a:rPr lang="en-US" sz="2400" dirty="0"/>
              <a:t>is the biblical principle that we reap what we sow, that behavior has consequences and God calls for obedience.</a:t>
            </a:r>
          </a:p>
          <a:p>
            <a:endParaRPr lang="en-US" sz="2400" dirty="0" smtClean="0"/>
          </a:p>
          <a:p>
            <a:r>
              <a:rPr lang="en-US" sz="2400" dirty="0"/>
              <a:t>	B.  “The rod shows God’s authority over Mom and Dad.” (112)  </a:t>
            </a:r>
            <a:endParaRPr lang="en-US" sz="2400" dirty="0" smtClean="0"/>
          </a:p>
          <a:p>
            <a:r>
              <a:rPr lang="en-US" sz="2400" dirty="0"/>
              <a:t>	</a:t>
            </a:r>
            <a:r>
              <a:rPr lang="en-US" sz="2400" dirty="0" smtClean="0"/>
              <a:t>Parents </a:t>
            </a:r>
            <a:r>
              <a:rPr lang="en-US" sz="2400" dirty="0"/>
              <a:t>may not want to discipline their children, but they do so because they are disciples of Jesus Christ.</a:t>
            </a:r>
          </a:p>
        </p:txBody>
      </p:sp>
    </p:spTree>
    <p:extLst>
      <p:ext uri="{BB962C8B-B14F-4D97-AF65-F5344CB8AC3E}">
        <p14:creationId xmlns:p14="http://schemas.microsoft.com/office/powerpoint/2010/main" val="132581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500"/>
                                        <p:tgtEl>
                                          <p:spTgt spid="2">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fade">
                                      <p:cBhvr>
                                        <p:cTn id="2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4154984"/>
          </a:xfrm>
          <a:prstGeom prst="rect">
            <a:avLst/>
          </a:prstGeom>
          <a:noFill/>
        </p:spPr>
        <p:txBody>
          <a:bodyPr wrap="square" rtlCol="0">
            <a:spAutoFit/>
          </a:bodyPr>
          <a:lstStyle/>
          <a:p>
            <a:r>
              <a:rPr lang="en-US" sz="2400" b="1" dirty="0" smtClean="0"/>
              <a:t>V</a:t>
            </a:r>
            <a:r>
              <a:rPr lang="en-US" sz="2400" b="1" dirty="0"/>
              <a:t>. THE FRUIT OF THE ROD. </a:t>
            </a:r>
            <a:endParaRPr lang="en-US" sz="2400" dirty="0"/>
          </a:p>
          <a:p>
            <a:r>
              <a:rPr lang="en-US" sz="2400" dirty="0"/>
              <a:t> </a:t>
            </a:r>
          </a:p>
          <a:p>
            <a:r>
              <a:rPr lang="en-US" sz="2400" dirty="0"/>
              <a:t>	C.  “The rod trains the child to be under authority.” (112)  </a:t>
            </a:r>
            <a:endParaRPr lang="en-US" sz="2400" dirty="0" smtClean="0"/>
          </a:p>
          <a:p>
            <a:r>
              <a:rPr lang="en-US" sz="2400" dirty="0"/>
              <a:t>	</a:t>
            </a:r>
            <a:r>
              <a:rPr lang="en-US" sz="2400" dirty="0" smtClean="0"/>
              <a:t>God </a:t>
            </a:r>
            <a:r>
              <a:rPr lang="en-US" sz="2400" dirty="0"/>
              <a:t>has placed everyone under authority, and so disobedience has consequences that ultimately flow from God himself.</a:t>
            </a:r>
          </a:p>
          <a:p>
            <a:endParaRPr lang="en-US" sz="2400" dirty="0" smtClean="0"/>
          </a:p>
          <a:p>
            <a:r>
              <a:rPr lang="en-US" sz="2400" dirty="0"/>
              <a:t>	D.  “The rod demonstrates parental love and commitment.” (112)  </a:t>
            </a:r>
            <a:endParaRPr lang="en-US" sz="2400" dirty="0" smtClean="0"/>
          </a:p>
          <a:p>
            <a:r>
              <a:rPr lang="en-US" sz="2400" dirty="0"/>
              <a:t>	</a:t>
            </a:r>
            <a:r>
              <a:rPr lang="en-US" sz="2400" dirty="0" smtClean="0"/>
              <a:t>Remember </a:t>
            </a:r>
            <a:r>
              <a:rPr lang="en-US" sz="2400" dirty="0"/>
              <a:t>what we found in Hebrews 12, that painful discipline is an expression of love</a:t>
            </a:r>
            <a:r>
              <a:rPr lang="en-US" sz="2400" dirty="0" smtClean="0"/>
              <a:t>. </a:t>
            </a:r>
            <a:r>
              <a:rPr lang="en-US" sz="2400" dirty="0"/>
              <a:t>Consistent discipline takes time and attention, both of which strongly convey love</a:t>
            </a:r>
            <a:r>
              <a:rPr lang="en-US" sz="2400" dirty="0" smtClean="0"/>
              <a:t>.</a:t>
            </a:r>
          </a:p>
          <a:p>
            <a:r>
              <a:rPr lang="en-US" sz="2400" dirty="0"/>
              <a:t>	</a:t>
            </a:r>
            <a:r>
              <a:rPr lang="en-US" sz="2400" dirty="0" smtClean="0"/>
              <a:t>Children often misbehave just to get attention!</a:t>
            </a:r>
            <a:endParaRPr lang="en-US" sz="2400" dirty="0"/>
          </a:p>
        </p:txBody>
      </p:sp>
    </p:spTree>
    <p:extLst>
      <p:ext uri="{BB962C8B-B14F-4D97-AF65-F5344CB8AC3E}">
        <p14:creationId xmlns:p14="http://schemas.microsoft.com/office/powerpoint/2010/main" val="245117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5262979"/>
          </a:xfrm>
          <a:prstGeom prst="rect">
            <a:avLst/>
          </a:prstGeom>
          <a:noFill/>
        </p:spPr>
        <p:txBody>
          <a:bodyPr wrap="square" rtlCol="0">
            <a:spAutoFit/>
          </a:bodyPr>
          <a:lstStyle/>
          <a:p>
            <a:r>
              <a:rPr lang="en-US" sz="2400" b="1" dirty="0" smtClean="0"/>
              <a:t>V</a:t>
            </a:r>
            <a:r>
              <a:rPr lang="en-US" sz="2400" b="1" dirty="0"/>
              <a:t>. THE FRUIT OF THE ROD. </a:t>
            </a:r>
            <a:endParaRPr lang="en-US" sz="2400" dirty="0"/>
          </a:p>
          <a:p>
            <a:r>
              <a:rPr lang="en-US" sz="2400" dirty="0"/>
              <a:t> </a:t>
            </a:r>
          </a:p>
          <a:p>
            <a:r>
              <a:rPr lang="en-US" sz="2400" dirty="0"/>
              <a:t>	E.  “The rod yields a harvest of peace and righteousness.” (112)  </a:t>
            </a:r>
            <a:endParaRPr lang="en-US" sz="2400" dirty="0" smtClean="0"/>
          </a:p>
          <a:p>
            <a:r>
              <a:rPr lang="en-US" sz="2400" dirty="0"/>
              <a:t>	</a:t>
            </a:r>
            <a:r>
              <a:rPr lang="en-US" sz="2400" dirty="0" smtClean="0"/>
              <a:t>Remember </a:t>
            </a:r>
            <a:r>
              <a:rPr lang="en-US" sz="2400" dirty="0"/>
              <a:t>also Hebrews 12:11:  </a:t>
            </a:r>
            <a:r>
              <a:rPr lang="en-US" sz="2400" i="1" dirty="0"/>
              <a:t>“For the moment all discipline seems painful rather than pleasant, but later it yields the peaceful fruit of righteousness to those who have been trained by it.”</a:t>
            </a:r>
            <a:r>
              <a:rPr lang="en-US" sz="2400" dirty="0"/>
              <a:t> 	</a:t>
            </a:r>
            <a:endParaRPr lang="en-US" sz="2400" dirty="0" smtClean="0"/>
          </a:p>
          <a:p>
            <a:r>
              <a:rPr lang="en-US" sz="2400" dirty="0"/>
              <a:t>	</a:t>
            </a:r>
            <a:r>
              <a:rPr lang="en-US" sz="2400" dirty="0" smtClean="0"/>
              <a:t>This </a:t>
            </a:r>
            <a:r>
              <a:rPr lang="en-US" sz="2400" dirty="0"/>
              <a:t>peaceful harvest of righteousness speaks of proven character, valuable both in this life and the next.  </a:t>
            </a:r>
          </a:p>
          <a:p>
            <a:endParaRPr lang="en-US" sz="2400" dirty="0" smtClean="0"/>
          </a:p>
          <a:p>
            <a:r>
              <a:rPr lang="en-US" sz="2400" dirty="0"/>
              <a:t>	F.  “The rod bears wonderful fruit.” (112) </a:t>
            </a:r>
            <a:endParaRPr lang="en-US" sz="2400" dirty="0" smtClean="0"/>
          </a:p>
          <a:p>
            <a:r>
              <a:rPr lang="en-US" sz="2400" dirty="0"/>
              <a:t>	</a:t>
            </a:r>
            <a:r>
              <a:rPr lang="en-US" sz="2400" dirty="0" smtClean="0"/>
              <a:t>The </a:t>
            </a:r>
            <a:r>
              <a:rPr lang="en-US" sz="2400" dirty="0"/>
              <a:t>love that is expressed and received, combined with the growth in righteousness creates the most positive home environment possible.  </a:t>
            </a:r>
            <a:endParaRPr lang="en-US" sz="2400" dirty="0" smtClean="0"/>
          </a:p>
          <a:p>
            <a:r>
              <a:rPr lang="en-US" sz="2400" dirty="0"/>
              <a:t>	</a:t>
            </a:r>
            <a:r>
              <a:rPr lang="en-US" sz="2400" dirty="0" smtClean="0"/>
              <a:t>It </a:t>
            </a:r>
            <a:r>
              <a:rPr lang="en-US" sz="2400" dirty="0"/>
              <a:t>is a serious investment, but what price can you put on a loving and peaceful home?</a:t>
            </a:r>
          </a:p>
        </p:txBody>
      </p:sp>
    </p:spTree>
    <p:extLst>
      <p:ext uri="{BB962C8B-B14F-4D97-AF65-F5344CB8AC3E}">
        <p14:creationId xmlns:p14="http://schemas.microsoft.com/office/powerpoint/2010/main" val="125950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5262979"/>
          </a:xfrm>
          <a:prstGeom prst="rect">
            <a:avLst/>
          </a:prstGeom>
          <a:noFill/>
        </p:spPr>
        <p:txBody>
          <a:bodyPr wrap="square" rtlCol="0">
            <a:spAutoFit/>
          </a:bodyPr>
          <a:lstStyle/>
          <a:p>
            <a:r>
              <a:rPr lang="en-US" sz="2400" b="1" dirty="0" smtClean="0"/>
              <a:t>V</a:t>
            </a:r>
            <a:r>
              <a:rPr lang="en-US" sz="2400" b="1" dirty="0"/>
              <a:t>. THE FRUIT OF THE ROD. </a:t>
            </a:r>
            <a:endParaRPr lang="en-US" sz="2400" dirty="0"/>
          </a:p>
          <a:p>
            <a:r>
              <a:rPr lang="en-US" sz="2400" dirty="0"/>
              <a:t> </a:t>
            </a:r>
          </a:p>
          <a:p>
            <a:r>
              <a:rPr lang="en-US" sz="2400" dirty="0"/>
              <a:t>	G.  “The rod returns the child to the place of blessing.” (112-113)  </a:t>
            </a:r>
            <a:endParaRPr lang="en-US" sz="2400" dirty="0" smtClean="0"/>
          </a:p>
          <a:p>
            <a:r>
              <a:rPr lang="en-US" sz="2400" dirty="0"/>
              <a:t>	</a:t>
            </a:r>
            <a:r>
              <a:rPr lang="en-US" sz="2400" dirty="0" smtClean="0"/>
              <a:t>Left </a:t>
            </a:r>
            <a:r>
              <a:rPr lang="en-US" sz="2400" dirty="0"/>
              <a:t>to the natural folly of his heart, the child would stray far from the Father’s circle of favor and blessing.  </a:t>
            </a:r>
            <a:endParaRPr lang="en-US" sz="2400" dirty="0" smtClean="0"/>
          </a:p>
          <a:p>
            <a:r>
              <a:rPr lang="en-US" sz="2400" dirty="0"/>
              <a:t>	</a:t>
            </a:r>
            <a:r>
              <a:rPr lang="en-US" sz="2400" dirty="0" smtClean="0"/>
              <a:t>The </a:t>
            </a:r>
            <a:r>
              <a:rPr lang="en-US" sz="2400" dirty="0"/>
              <a:t>rod brings him around and brings him back to where there is hope and healing.</a:t>
            </a:r>
          </a:p>
          <a:p>
            <a:endParaRPr lang="en-US" sz="2400" dirty="0" smtClean="0"/>
          </a:p>
          <a:p>
            <a:r>
              <a:rPr lang="en-US" sz="2400" dirty="0"/>
              <a:t>	H.  “The rod promotes an atmosphere of closeness and openness between parent and child.” (113) </a:t>
            </a:r>
            <a:endParaRPr lang="en-US" sz="2400" dirty="0" smtClean="0"/>
          </a:p>
          <a:p>
            <a:r>
              <a:rPr lang="en-US" sz="2400" dirty="0"/>
              <a:t>	</a:t>
            </a:r>
            <a:r>
              <a:rPr lang="en-US" sz="2400" dirty="0" smtClean="0"/>
              <a:t>It </a:t>
            </a:r>
            <a:r>
              <a:rPr lang="en-US" sz="2400" dirty="0"/>
              <a:t>is the avoidance of issues that leads to frustration, anger, and disruption.  </a:t>
            </a:r>
            <a:endParaRPr lang="en-US" sz="2400" dirty="0" smtClean="0"/>
          </a:p>
          <a:p>
            <a:r>
              <a:rPr lang="en-US" sz="2400" dirty="0"/>
              <a:t>	</a:t>
            </a:r>
            <a:r>
              <a:rPr lang="en-US" sz="2400" dirty="0" smtClean="0"/>
              <a:t>Settling </a:t>
            </a:r>
            <a:r>
              <a:rPr lang="en-US" sz="2400" dirty="0"/>
              <a:t>willful disobedience with a spanking helps to bring </a:t>
            </a:r>
            <a:r>
              <a:rPr lang="en-US" sz="2400" dirty="0" smtClean="0"/>
              <a:t>closure: </a:t>
            </a:r>
            <a:r>
              <a:rPr lang="en-US" sz="2400" dirty="0"/>
              <a:t>forgiveness and reconciliation.  </a:t>
            </a:r>
          </a:p>
        </p:txBody>
      </p:sp>
    </p:spTree>
    <p:extLst>
      <p:ext uri="{BB962C8B-B14F-4D97-AF65-F5344CB8AC3E}">
        <p14:creationId xmlns:p14="http://schemas.microsoft.com/office/powerpoint/2010/main" val="281289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4524315"/>
          </a:xfrm>
          <a:prstGeom prst="rect">
            <a:avLst/>
          </a:prstGeom>
          <a:noFill/>
        </p:spPr>
        <p:txBody>
          <a:bodyPr wrap="square" rtlCol="0">
            <a:spAutoFit/>
          </a:bodyPr>
          <a:lstStyle/>
          <a:p>
            <a:r>
              <a:rPr lang="en-US" sz="2400" b="1" dirty="0"/>
              <a:t>INTRODUCTION</a:t>
            </a:r>
            <a:endParaRPr lang="en-US" sz="2400" dirty="0"/>
          </a:p>
          <a:p>
            <a:endParaRPr lang="en-US" sz="2400" dirty="0" smtClean="0"/>
          </a:p>
          <a:p>
            <a:r>
              <a:rPr lang="en-US" sz="2400" dirty="0"/>
              <a:t>	If I could, though, I want to introduce our third seminar by stepping back and showing from a wider perspective what Tripp is doing. </a:t>
            </a:r>
            <a:endParaRPr lang="en-US" sz="2400" dirty="0" smtClean="0"/>
          </a:p>
          <a:p>
            <a:r>
              <a:rPr lang="en-US" sz="2400" dirty="0"/>
              <a:t>	</a:t>
            </a:r>
            <a:r>
              <a:rPr lang="en-US" sz="2400" dirty="0" smtClean="0"/>
              <a:t>John </a:t>
            </a:r>
            <a:r>
              <a:rPr lang="en-US" sz="2400" dirty="0"/>
              <a:t>Frame is a Reformed theologian who has taught for decades and has written extensively. </a:t>
            </a:r>
            <a:endParaRPr lang="en-US" sz="2400" dirty="0" smtClean="0"/>
          </a:p>
          <a:p>
            <a:r>
              <a:rPr lang="en-US" sz="2400" dirty="0"/>
              <a:t>	</a:t>
            </a:r>
            <a:r>
              <a:rPr lang="en-US" sz="2400" dirty="0" smtClean="0"/>
              <a:t>He </a:t>
            </a:r>
            <a:r>
              <a:rPr lang="en-US" sz="2400" dirty="0"/>
              <a:t>defines “theology” as “the application of the Word of God by persons to every aspect of life.” </a:t>
            </a:r>
            <a:endParaRPr lang="en-US" sz="2400" dirty="0" smtClean="0"/>
          </a:p>
          <a:p>
            <a:r>
              <a:rPr lang="en-US" sz="2400" dirty="0"/>
              <a:t>	</a:t>
            </a:r>
            <a:r>
              <a:rPr lang="en-US" sz="2400" dirty="0" smtClean="0"/>
              <a:t>And </a:t>
            </a:r>
            <a:r>
              <a:rPr lang="en-US" sz="2400" dirty="0"/>
              <a:t>that’s what </a:t>
            </a:r>
            <a:r>
              <a:rPr lang="en-US" sz="2400" dirty="0" smtClean="0"/>
              <a:t>Tripp is </a:t>
            </a:r>
            <a:r>
              <a:rPr lang="en-US" sz="2400" dirty="0"/>
              <a:t>doing as well. </a:t>
            </a:r>
            <a:endParaRPr lang="en-US" sz="2400" dirty="0" smtClean="0"/>
          </a:p>
          <a:p>
            <a:r>
              <a:rPr lang="en-US" sz="2400" dirty="0"/>
              <a:t>	</a:t>
            </a:r>
            <a:r>
              <a:rPr lang="en-US" sz="2400" dirty="0" smtClean="0"/>
              <a:t>He </a:t>
            </a:r>
            <a:r>
              <a:rPr lang="en-US" sz="2400" dirty="0"/>
              <a:t>is taking the great doctrines of the Bible and applying them broadly and specifically to the subject of raising children. </a:t>
            </a:r>
            <a:endParaRPr lang="en-US" sz="2400" dirty="0" smtClean="0"/>
          </a:p>
          <a:p>
            <a:r>
              <a:rPr lang="en-US" sz="2400" dirty="0"/>
              <a:t>	</a:t>
            </a:r>
            <a:r>
              <a:rPr lang="en-US" sz="2400" dirty="0" smtClean="0"/>
              <a:t>And </a:t>
            </a:r>
            <a:r>
              <a:rPr lang="en-US" sz="2400" dirty="0"/>
              <a:t>this is why his approach is so helpful.</a:t>
            </a:r>
          </a:p>
        </p:txBody>
      </p:sp>
    </p:spTree>
    <p:extLst>
      <p:ext uri="{BB962C8B-B14F-4D97-AF65-F5344CB8AC3E}">
        <p14:creationId xmlns:p14="http://schemas.microsoft.com/office/powerpoint/2010/main" val="325741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3785652"/>
          </a:xfrm>
          <a:prstGeom prst="rect">
            <a:avLst/>
          </a:prstGeom>
          <a:noFill/>
        </p:spPr>
        <p:txBody>
          <a:bodyPr wrap="square" rtlCol="0">
            <a:spAutoFit/>
          </a:bodyPr>
          <a:lstStyle/>
          <a:p>
            <a:r>
              <a:rPr lang="en-US" sz="2400" b="1" dirty="0" smtClean="0"/>
              <a:t>V</a:t>
            </a:r>
            <a:r>
              <a:rPr lang="en-US" sz="2400" b="1" dirty="0"/>
              <a:t>. THE FRUIT OF THE ROD. </a:t>
            </a:r>
            <a:endParaRPr lang="en-US" sz="2400" dirty="0"/>
          </a:p>
          <a:p>
            <a:r>
              <a:rPr lang="en-US" sz="2400" dirty="0"/>
              <a:t> </a:t>
            </a:r>
          </a:p>
          <a:p>
            <a:r>
              <a:rPr lang="en-US" sz="2400" dirty="0"/>
              <a:t>	I’m sure by now you recognize that both parenting methods are vital to raising our children and shepherding their hearts to God.  </a:t>
            </a:r>
            <a:endParaRPr lang="en-US" sz="2400" dirty="0" smtClean="0"/>
          </a:p>
          <a:p>
            <a:r>
              <a:rPr lang="en-US" sz="2400" dirty="0"/>
              <a:t>	</a:t>
            </a:r>
            <a:r>
              <a:rPr lang="en-US" sz="2400" dirty="0" smtClean="0"/>
              <a:t>Tripp </a:t>
            </a:r>
            <a:r>
              <a:rPr lang="en-US" sz="2400" dirty="0"/>
              <a:t>likens using only one or the other to a ship with all the cargo loaded on one side:  lopsided and likely to capsize.  </a:t>
            </a:r>
            <a:endParaRPr lang="en-US" sz="2400" dirty="0" smtClean="0"/>
          </a:p>
          <a:p>
            <a:r>
              <a:rPr lang="en-US" sz="2400" dirty="0"/>
              <a:t>	</a:t>
            </a:r>
            <a:r>
              <a:rPr lang="en-US" sz="2400" dirty="0" smtClean="0"/>
              <a:t>He </a:t>
            </a:r>
            <a:r>
              <a:rPr lang="en-US" sz="2400" dirty="0"/>
              <a:t>concludes: “Your children need to be known and understood—thus rich communication is necessary.  They also need authority.  The need limits that are clear and correction that is predictable—thus the rod is necessary.” (113)</a:t>
            </a:r>
          </a:p>
        </p:txBody>
      </p:sp>
    </p:spTree>
    <p:extLst>
      <p:ext uri="{BB962C8B-B14F-4D97-AF65-F5344CB8AC3E}">
        <p14:creationId xmlns:p14="http://schemas.microsoft.com/office/powerpoint/2010/main" val="216045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3416320"/>
          </a:xfrm>
          <a:prstGeom prst="rect">
            <a:avLst/>
          </a:prstGeom>
          <a:noFill/>
        </p:spPr>
        <p:txBody>
          <a:bodyPr wrap="square" rtlCol="0">
            <a:spAutoFit/>
          </a:bodyPr>
          <a:lstStyle/>
          <a:p>
            <a:r>
              <a:rPr lang="en-US" sz="2400" b="1" dirty="0" smtClean="0"/>
              <a:t>VI. </a:t>
            </a:r>
            <a:r>
              <a:rPr lang="en-US" sz="2400" b="1" dirty="0"/>
              <a:t>THE “WHEN” OF SPANKING</a:t>
            </a:r>
          </a:p>
          <a:p>
            <a:r>
              <a:rPr lang="en-US" sz="2400" dirty="0"/>
              <a:t> </a:t>
            </a:r>
          </a:p>
          <a:p>
            <a:r>
              <a:rPr lang="en-US" sz="2400" dirty="0"/>
              <a:t>	“When does a child need a spanking? When you have given a directive that he has heard and is within his capacity to understand, and he has not obeyed without challenge, without excuse or without delay, he needs a spanking. If you fail to spank, you fail to take God’s Word seriously. You are saying that you do not believe what the Bible teaches about the import of these issues. You are saying that you do not love your child enough to do the painful things God has called you to.” (145)</a:t>
            </a:r>
          </a:p>
        </p:txBody>
      </p:sp>
    </p:spTree>
    <p:extLst>
      <p:ext uri="{BB962C8B-B14F-4D97-AF65-F5344CB8AC3E}">
        <p14:creationId xmlns:p14="http://schemas.microsoft.com/office/powerpoint/2010/main" val="18706629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4154984"/>
          </a:xfrm>
          <a:prstGeom prst="rect">
            <a:avLst/>
          </a:prstGeom>
          <a:noFill/>
        </p:spPr>
        <p:txBody>
          <a:bodyPr wrap="square" rtlCol="0">
            <a:spAutoFit/>
          </a:bodyPr>
          <a:lstStyle/>
          <a:p>
            <a:r>
              <a:rPr lang="en-US" sz="2400" b="1" dirty="0" smtClean="0"/>
              <a:t>VI. </a:t>
            </a:r>
            <a:r>
              <a:rPr lang="en-US" sz="2400" b="1" dirty="0"/>
              <a:t>THE </a:t>
            </a:r>
            <a:r>
              <a:rPr lang="en-US" sz="2400" b="1" dirty="0" smtClean="0"/>
              <a:t>“HOW” </a:t>
            </a:r>
            <a:r>
              <a:rPr lang="en-US" sz="2400" b="1" dirty="0"/>
              <a:t>OF SPANKING</a:t>
            </a:r>
          </a:p>
          <a:p>
            <a:r>
              <a:rPr lang="en-US" sz="2400" dirty="0"/>
              <a:t> </a:t>
            </a:r>
          </a:p>
          <a:p>
            <a:r>
              <a:rPr lang="en-US" sz="2400" dirty="0"/>
              <a:t>1.  Privacy.</a:t>
            </a:r>
          </a:p>
          <a:p>
            <a:r>
              <a:rPr lang="en-US" sz="2400" dirty="0" smtClean="0"/>
              <a:t>2</a:t>
            </a:r>
            <a:r>
              <a:rPr lang="en-US" sz="2400" dirty="0"/>
              <a:t>.  Full explanation.</a:t>
            </a:r>
          </a:p>
          <a:p>
            <a:r>
              <a:rPr lang="en-US" sz="2400" dirty="0" smtClean="0"/>
              <a:t>3</a:t>
            </a:r>
            <a:r>
              <a:rPr lang="en-US" sz="2400" dirty="0"/>
              <a:t>.  Secure </a:t>
            </a:r>
            <a:r>
              <a:rPr lang="en-US" sz="2400" dirty="0" smtClean="0"/>
              <a:t>acknowledgement of the sinful behavior.</a:t>
            </a:r>
            <a:endParaRPr lang="en-US" sz="2400" dirty="0"/>
          </a:p>
          <a:p>
            <a:r>
              <a:rPr lang="en-US" sz="2400" dirty="0" smtClean="0"/>
              <a:t>4.  Remind </a:t>
            </a:r>
            <a:r>
              <a:rPr lang="en-US" sz="2400" dirty="0"/>
              <a:t>him of the function of spanking. Not venting, not because </a:t>
            </a:r>
            <a:r>
              <a:rPr lang="en-US" sz="2400" dirty="0" smtClean="0"/>
              <a:t>	parents </a:t>
            </a:r>
            <a:r>
              <a:rPr lang="en-US" sz="2400" dirty="0"/>
              <a:t>are angry, but to restore him to the place in which God has </a:t>
            </a:r>
            <a:r>
              <a:rPr lang="en-US" sz="2400" dirty="0" smtClean="0"/>
              <a:t>	promised </a:t>
            </a:r>
            <a:r>
              <a:rPr lang="en-US" sz="2400" dirty="0"/>
              <a:t>blessing</a:t>
            </a:r>
            <a:r>
              <a:rPr lang="en-US" sz="2400" dirty="0" smtClean="0"/>
              <a:t>.</a:t>
            </a:r>
          </a:p>
          <a:p>
            <a:endParaRPr lang="en-US" sz="2400" dirty="0"/>
          </a:p>
          <a:p>
            <a:pPr marL="457200" indent="-457200">
              <a:buAutoNum type="arabicPeriod" startAt="5"/>
            </a:pPr>
            <a:r>
              <a:rPr lang="en-US" sz="2400" dirty="0" smtClean="0"/>
              <a:t>How </a:t>
            </a:r>
            <a:r>
              <a:rPr lang="en-US" sz="2400" dirty="0"/>
              <a:t>many swats</a:t>
            </a:r>
            <a:r>
              <a:rPr lang="en-US" sz="2400" dirty="0" smtClean="0"/>
              <a:t>?</a:t>
            </a:r>
          </a:p>
          <a:p>
            <a:pPr marL="457200" indent="-457200">
              <a:buAutoNum type="arabicPeriod" startAt="5"/>
            </a:pPr>
            <a:r>
              <a:rPr lang="en-US" sz="2400" dirty="0" smtClean="0"/>
              <a:t>Remove drawers.</a:t>
            </a:r>
            <a:endParaRPr lang="en-US" sz="2400" dirty="0"/>
          </a:p>
        </p:txBody>
      </p:sp>
    </p:spTree>
    <p:extLst>
      <p:ext uri="{BB962C8B-B14F-4D97-AF65-F5344CB8AC3E}">
        <p14:creationId xmlns:p14="http://schemas.microsoft.com/office/powerpoint/2010/main" val="98447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5632311"/>
          </a:xfrm>
          <a:prstGeom prst="rect">
            <a:avLst/>
          </a:prstGeom>
          <a:noFill/>
        </p:spPr>
        <p:txBody>
          <a:bodyPr wrap="square" rtlCol="0">
            <a:spAutoFit/>
          </a:bodyPr>
          <a:lstStyle/>
          <a:p>
            <a:r>
              <a:rPr lang="en-US" sz="2400" b="1" dirty="0" smtClean="0"/>
              <a:t>VI. </a:t>
            </a:r>
            <a:r>
              <a:rPr lang="en-US" sz="2400" b="1" dirty="0"/>
              <a:t>THE </a:t>
            </a:r>
            <a:r>
              <a:rPr lang="en-US" sz="2400" b="1" dirty="0" smtClean="0"/>
              <a:t>“HOW” </a:t>
            </a:r>
            <a:r>
              <a:rPr lang="en-US" sz="2400" b="1" dirty="0"/>
              <a:t>OF SPANKING</a:t>
            </a:r>
          </a:p>
          <a:p>
            <a:r>
              <a:rPr lang="en-US" sz="2400" dirty="0"/>
              <a:t> </a:t>
            </a:r>
          </a:p>
          <a:p>
            <a:r>
              <a:rPr lang="en-US" sz="2400" dirty="0"/>
              <a:t>7.  After swats, restoration, hugs, love. </a:t>
            </a:r>
          </a:p>
          <a:p>
            <a:r>
              <a:rPr lang="en-US" sz="2400" dirty="0"/>
              <a:t>	“Check your own spirit. Have you handled him roughly? Have you been out of control? Have you sinned against him in the way you have disciplined? If you have brought unholy anger on this holy mission, you must confess your sin and seek forgiveness and restoration.” (148)</a:t>
            </a:r>
          </a:p>
          <a:p>
            <a:r>
              <a:rPr lang="en-US" sz="2400" dirty="0"/>
              <a:t>	“Check his spirit. Is his anger a reflection </a:t>
            </a:r>
            <a:r>
              <a:rPr lang="en-US" sz="2400" dirty="0" smtClean="0"/>
              <a:t>of or </a:t>
            </a:r>
            <a:r>
              <a:rPr lang="en-US" sz="2400" dirty="0"/>
              <a:t>rejection of your discipline? Is he mad at you? Is he trying to punish you for what you have done? If so, the discipline session is not over.” (149)</a:t>
            </a:r>
          </a:p>
          <a:p>
            <a:r>
              <a:rPr lang="en-US" sz="2400" dirty="0"/>
              <a:t>	Hebrews 12:11:  </a:t>
            </a:r>
            <a:r>
              <a:rPr lang="en-US" sz="2400" i="1" dirty="0"/>
              <a:t>“11  For the moment all discipline seems painful rather than pleasant, but later it yields the peaceful fruit of righteousness to those who have been trained by it.”</a:t>
            </a:r>
            <a:r>
              <a:rPr lang="en-US" sz="2400" dirty="0"/>
              <a:t> </a:t>
            </a:r>
          </a:p>
          <a:p>
            <a:r>
              <a:rPr lang="en-US" sz="2400" dirty="0"/>
              <a:t>	If you do not see the peaceful fruit of righteousness, then discipline is not finished. </a:t>
            </a:r>
          </a:p>
        </p:txBody>
      </p:sp>
    </p:spTree>
    <p:extLst>
      <p:ext uri="{BB962C8B-B14F-4D97-AF65-F5344CB8AC3E}">
        <p14:creationId xmlns:p14="http://schemas.microsoft.com/office/powerpoint/2010/main" val="29335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5632311"/>
          </a:xfrm>
          <a:prstGeom prst="rect">
            <a:avLst/>
          </a:prstGeom>
          <a:noFill/>
        </p:spPr>
        <p:txBody>
          <a:bodyPr wrap="square" rtlCol="0">
            <a:spAutoFit/>
          </a:bodyPr>
          <a:lstStyle/>
          <a:p>
            <a:r>
              <a:rPr lang="en-US" sz="2400" b="1" dirty="0" smtClean="0"/>
              <a:t>VI. </a:t>
            </a:r>
            <a:r>
              <a:rPr lang="en-US" sz="2400" b="1" dirty="0"/>
              <a:t>THE </a:t>
            </a:r>
            <a:r>
              <a:rPr lang="en-US" sz="2400" b="1" dirty="0" smtClean="0"/>
              <a:t>“HOW” </a:t>
            </a:r>
            <a:r>
              <a:rPr lang="en-US" sz="2400" b="1" dirty="0"/>
              <a:t>OF SPANKING</a:t>
            </a:r>
          </a:p>
          <a:p>
            <a:r>
              <a:rPr lang="en-US" sz="2400" dirty="0"/>
              <a:t> </a:t>
            </a:r>
          </a:p>
          <a:p>
            <a:r>
              <a:rPr lang="en-US" sz="2400" dirty="0"/>
              <a:t>	“’Dear, Daddy has spanked you, but you are not sweet enough yet. We are going to have to go back upstairs for another spanking.’  </a:t>
            </a:r>
          </a:p>
          <a:p>
            <a:r>
              <a:rPr lang="en-US" sz="2400" dirty="0"/>
              <a:t>	“Clearly, I am not going to repeat the entire spanking over and over if the child is not willing to be restored. But if the discipline session has not yielded the harvest of peace, I must signal to the child that something is radically wrong. I might say something like this: ‘I love you, Son, I have disciplined you as much as is appropriate at this time. My desire is to see you submit to Daddy. My goal is total restoration of our relationship and closeness. I am going to pray for us. I am going to pray that I will be a dad who is wise and kind. I will pray that you will submit to God’s order for family life and will honor and obey Mom and Dad.” (149)</a:t>
            </a:r>
          </a:p>
          <a:p>
            <a:r>
              <a:rPr lang="en-US" sz="2400" dirty="0"/>
              <a:t>	Restoration is paramount. And when the discipline is over, it is over.  Fresh slate, no carry over, not recriminations, no “doghouse.”</a:t>
            </a:r>
          </a:p>
        </p:txBody>
      </p:sp>
    </p:spTree>
    <p:extLst>
      <p:ext uri="{BB962C8B-B14F-4D97-AF65-F5344CB8AC3E}">
        <p14:creationId xmlns:p14="http://schemas.microsoft.com/office/powerpoint/2010/main" val="151130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2308324"/>
          </a:xfrm>
          <a:prstGeom prst="rect">
            <a:avLst/>
          </a:prstGeom>
          <a:noFill/>
        </p:spPr>
        <p:txBody>
          <a:bodyPr wrap="square" rtlCol="0">
            <a:spAutoFit/>
          </a:bodyPr>
          <a:lstStyle/>
          <a:p>
            <a:r>
              <a:rPr lang="en-US" sz="2400" b="1" dirty="0" smtClean="0"/>
              <a:t>VI. </a:t>
            </a:r>
            <a:r>
              <a:rPr lang="en-US" sz="2400" b="1" dirty="0"/>
              <a:t>THE </a:t>
            </a:r>
            <a:r>
              <a:rPr lang="en-US" sz="2400" b="1" dirty="0" smtClean="0"/>
              <a:t>“HOW” </a:t>
            </a:r>
            <a:r>
              <a:rPr lang="en-US" sz="2400" b="1" dirty="0"/>
              <a:t>OF SPANKING</a:t>
            </a:r>
          </a:p>
          <a:p>
            <a:r>
              <a:rPr lang="en-US" sz="2400" dirty="0"/>
              <a:t> </a:t>
            </a:r>
          </a:p>
          <a:p>
            <a:r>
              <a:rPr lang="en-US" sz="2400" dirty="0"/>
              <a:t>	8. Pray with him. Pray thanking Christ for giving his life for our disobedience to God. Pray for restoration to the circle of blessing. Pray that Christ will continue to remove our hearts of stone.</a:t>
            </a:r>
          </a:p>
          <a:p>
            <a:r>
              <a:rPr lang="en-US" sz="2400" dirty="0"/>
              <a:t>	Lead your children to God in times of failure and discipline. </a:t>
            </a:r>
          </a:p>
        </p:txBody>
      </p:sp>
    </p:spTree>
    <p:extLst>
      <p:ext uri="{BB962C8B-B14F-4D97-AF65-F5344CB8AC3E}">
        <p14:creationId xmlns:p14="http://schemas.microsoft.com/office/powerpoint/2010/main" val="42974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5632311"/>
          </a:xfrm>
          <a:prstGeom prst="rect">
            <a:avLst/>
          </a:prstGeom>
          <a:noFill/>
        </p:spPr>
        <p:txBody>
          <a:bodyPr wrap="square" rtlCol="0">
            <a:spAutoFit/>
          </a:bodyPr>
          <a:lstStyle/>
          <a:p>
            <a:r>
              <a:rPr lang="en-US" sz="2400" b="1" dirty="0"/>
              <a:t>VII. THE “WHY” OF SPANKING</a:t>
            </a:r>
            <a:endParaRPr lang="en-US" sz="2400" dirty="0"/>
          </a:p>
          <a:p>
            <a:r>
              <a:rPr lang="en-US" sz="2400" dirty="0"/>
              <a:t> </a:t>
            </a:r>
          </a:p>
          <a:p>
            <a:r>
              <a:rPr lang="en-US" sz="2400" dirty="0"/>
              <a:t>	The “why” is that God commands it. That should be all we need. Nothing else can be substituted.</a:t>
            </a:r>
          </a:p>
          <a:p>
            <a:r>
              <a:rPr lang="en-US" sz="2400" dirty="0"/>
              <a:t>	And spanking enables us to deal with issues of the heart. It allows us to address frankly the important matters of authority, submission, the rebelliousness of our sinful hearts, the circle of God’s blessing, and especially the gospel. </a:t>
            </a:r>
          </a:p>
          <a:p>
            <a:r>
              <a:rPr lang="en-US" sz="2400" dirty="0"/>
              <a:t>	The goal is not behavior modification, but a change at the heart—“sweet, harmonious, and humble heart submission to God’s will that he obey Mom and Dad. The heart is the battleground. The spanking comes only because it is God’s method of driving foolishness far from your child’s heart.” (150) This will have a positive influence in every area of your child’s life, in every stage of your child’s life, and to the generations that follow. </a:t>
            </a:r>
          </a:p>
        </p:txBody>
      </p:sp>
    </p:spTree>
    <p:extLst>
      <p:ext uri="{BB962C8B-B14F-4D97-AF65-F5344CB8AC3E}">
        <p14:creationId xmlns:p14="http://schemas.microsoft.com/office/powerpoint/2010/main" val="200614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9345" y="648933"/>
            <a:ext cx="11311944" cy="5386090"/>
          </a:xfrm>
          <a:prstGeom prst="rect">
            <a:avLst/>
          </a:prstGeom>
        </p:spPr>
        <p:txBody>
          <a:bodyPr wrap="square">
            <a:spAutoFit/>
          </a:bodyPr>
          <a:lstStyle/>
          <a:p>
            <a:pPr algn="ctr"/>
            <a:r>
              <a:rPr lang="en-US" sz="2800" b="1" i="1" dirty="0" smtClean="0"/>
              <a:t>“SHEPHERDING A CHILD’S HEART”</a:t>
            </a:r>
          </a:p>
          <a:p>
            <a:pPr algn="ctr"/>
            <a:r>
              <a:rPr lang="en-US" sz="2800" dirty="0" smtClean="0"/>
              <a:t>Hospers PCA Summer Seminars 2021 </a:t>
            </a:r>
            <a:endParaRPr lang="en-US" sz="2800" dirty="0"/>
          </a:p>
          <a:p>
            <a:endParaRPr lang="en-US" sz="2800" dirty="0"/>
          </a:p>
          <a:p>
            <a:r>
              <a:rPr lang="en-US" sz="2800" dirty="0" smtClean="0"/>
              <a:t>Tuesday, June </a:t>
            </a:r>
            <a:r>
              <a:rPr lang="en-US" sz="2800" dirty="0"/>
              <a:t>15   “Godward Orientation and Shaping </a:t>
            </a:r>
            <a:r>
              <a:rPr lang="en-US" sz="2800" dirty="0" smtClean="0"/>
              <a:t>												Influences</a:t>
            </a:r>
            <a:r>
              <a:rPr lang="en-US" sz="2800" dirty="0"/>
              <a:t>”         </a:t>
            </a:r>
          </a:p>
          <a:p>
            <a:endParaRPr lang="en-US" sz="2800" dirty="0" smtClean="0"/>
          </a:p>
          <a:p>
            <a:r>
              <a:rPr lang="en-US" sz="2800" dirty="0" smtClean="0"/>
              <a:t>Tuesday, June </a:t>
            </a:r>
            <a:r>
              <a:rPr lang="en-US" sz="2800" dirty="0"/>
              <a:t>22   “Goals and Methods (Communication)”  </a:t>
            </a:r>
          </a:p>
          <a:p>
            <a:endParaRPr lang="en-US" sz="2800" dirty="0" smtClean="0"/>
          </a:p>
          <a:p>
            <a:r>
              <a:rPr lang="en-US" sz="2800" dirty="0" smtClean="0"/>
              <a:t>Tuesday, July </a:t>
            </a:r>
            <a:r>
              <a:rPr lang="en-US" sz="2800" dirty="0"/>
              <a:t>6     “Biblical Methods of Discipline—the Rod </a:t>
            </a:r>
            <a:r>
              <a:rPr lang="en-US" sz="2800" dirty="0" smtClean="0"/>
              <a:t>											and </a:t>
            </a:r>
            <a:r>
              <a:rPr lang="en-US" sz="2800" dirty="0"/>
              <a:t>Appeal to Conscience</a:t>
            </a:r>
            <a:r>
              <a:rPr lang="en-US" sz="3600" dirty="0" smtClean="0"/>
              <a:t>”</a:t>
            </a:r>
          </a:p>
          <a:p>
            <a:pPr algn="r"/>
            <a:endParaRPr lang="en-US" sz="2800" dirty="0"/>
          </a:p>
          <a:p>
            <a:pPr algn="r"/>
            <a:r>
              <a:rPr lang="en-US" sz="2800" dirty="0" smtClean="0"/>
              <a:t>(All seminars begin at 7:00 p.m.)</a:t>
            </a:r>
            <a:endParaRPr lang="en-US" sz="2800" dirty="0"/>
          </a:p>
        </p:txBody>
      </p:sp>
    </p:spTree>
    <p:extLst>
      <p:ext uri="{BB962C8B-B14F-4D97-AF65-F5344CB8AC3E}">
        <p14:creationId xmlns:p14="http://schemas.microsoft.com/office/powerpoint/2010/main" val="13378929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1569660"/>
          </a:xfrm>
          <a:prstGeom prst="rect">
            <a:avLst/>
          </a:prstGeom>
          <a:noFill/>
        </p:spPr>
        <p:txBody>
          <a:bodyPr wrap="square" rtlCol="0">
            <a:spAutoFit/>
          </a:bodyPr>
          <a:lstStyle/>
          <a:p>
            <a:r>
              <a:rPr lang="en-US" sz="2400" b="1" dirty="0"/>
              <a:t>EMBRACING BIBLICAL METHODS:  APPEAL TO THE CONSCIENCE  </a:t>
            </a:r>
            <a:endParaRPr lang="en-US" sz="2400" dirty="0"/>
          </a:p>
          <a:p>
            <a:r>
              <a:rPr lang="en-US" sz="2400" dirty="0"/>
              <a:t> </a:t>
            </a:r>
          </a:p>
          <a:p>
            <a:r>
              <a:rPr lang="en-US" sz="2400" dirty="0"/>
              <a:t>	We have looked at goals and methods. Now one final matter and that is the fertile soil in which the children are raised.</a:t>
            </a:r>
          </a:p>
        </p:txBody>
      </p:sp>
    </p:spTree>
    <p:extLst>
      <p:ext uri="{BB962C8B-B14F-4D97-AF65-F5344CB8AC3E}">
        <p14:creationId xmlns:p14="http://schemas.microsoft.com/office/powerpoint/2010/main" val="28939188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5262979"/>
          </a:xfrm>
          <a:prstGeom prst="rect">
            <a:avLst/>
          </a:prstGeom>
          <a:noFill/>
        </p:spPr>
        <p:txBody>
          <a:bodyPr wrap="square" rtlCol="0">
            <a:spAutoFit/>
          </a:bodyPr>
          <a:lstStyle/>
          <a:p>
            <a:r>
              <a:rPr lang="en-US" sz="2400" b="1" dirty="0"/>
              <a:t>I.  APPEAL TO THE CONSCIENCE.</a:t>
            </a:r>
            <a:endParaRPr lang="en-US" sz="2400" dirty="0"/>
          </a:p>
          <a:p>
            <a:r>
              <a:rPr lang="en-US" sz="2400" dirty="0"/>
              <a:t> </a:t>
            </a:r>
          </a:p>
          <a:p>
            <a:r>
              <a:rPr lang="en-US" sz="2400" dirty="0"/>
              <a:t>	A.  God has placed </a:t>
            </a:r>
            <a:r>
              <a:rPr lang="en-US" sz="2400" dirty="0" smtClean="0"/>
              <a:t>“his man” </a:t>
            </a:r>
            <a:r>
              <a:rPr lang="en-US" sz="2400" dirty="0"/>
              <a:t>inside every human being.  </a:t>
            </a:r>
            <a:endParaRPr lang="en-US" sz="2400" dirty="0" smtClean="0"/>
          </a:p>
          <a:p>
            <a:r>
              <a:rPr lang="en-US" sz="2400" dirty="0"/>
              <a:t>	</a:t>
            </a:r>
            <a:r>
              <a:rPr lang="en-US" sz="2400" dirty="0" smtClean="0"/>
              <a:t>Just </a:t>
            </a:r>
            <a:r>
              <a:rPr lang="en-US" sz="2400" dirty="0"/>
              <a:t>as folly is bound up in the heart of a child and the heart is deceitful above all thing and desperately sick, still there is within every person what some have called “the moral compass.”  </a:t>
            </a:r>
            <a:endParaRPr lang="en-US" sz="2400" dirty="0" smtClean="0"/>
          </a:p>
          <a:p>
            <a:r>
              <a:rPr lang="en-US" sz="2400" dirty="0"/>
              <a:t>	</a:t>
            </a:r>
            <a:r>
              <a:rPr lang="en-US" sz="2400" dirty="0" smtClean="0"/>
              <a:t>It </a:t>
            </a:r>
            <a:r>
              <a:rPr lang="en-US" sz="2400" dirty="0"/>
              <a:t>is the conscience. </a:t>
            </a:r>
            <a:r>
              <a:rPr lang="en-US" sz="2400" dirty="0" smtClean="0"/>
              <a:t>It </a:t>
            </a:r>
            <a:r>
              <a:rPr lang="en-US" sz="2400" dirty="0"/>
              <a:t>is that reasoning capacity that can distinguish right from wrong.  </a:t>
            </a:r>
            <a:endParaRPr lang="en-US" sz="2400" dirty="0" smtClean="0"/>
          </a:p>
          <a:p>
            <a:r>
              <a:rPr lang="en-US" sz="2400" dirty="0"/>
              <a:t>	</a:t>
            </a:r>
            <a:r>
              <a:rPr lang="en-US" sz="2400" dirty="0" smtClean="0"/>
              <a:t>Everybody </a:t>
            </a:r>
            <a:r>
              <a:rPr lang="en-US" sz="2400" dirty="0"/>
              <a:t>has a conscience, which, when violated, brings internal pain to rival and supplement the rod.  </a:t>
            </a:r>
            <a:endParaRPr lang="en-US" sz="2400" dirty="0" smtClean="0"/>
          </a:p>
          <a:p>
            <a:r>
              <a:rPr lang="en-US" sz="2400" dirty="0"/>
              <a:t>	</a:t>
            </a:r>
            <a:r>
              <a:rPr lang="en-US" sz="2400" dirty="0" smtClean="0"/>
              <a:t>Tripp </a:t>
            </a:r>
            <a:r>
              <a:rPr lang="en-US" sz="2400" dirty="0"/>
              <a:t>writes:  “This God-given conscience is your ally in discipline and correction.  Your most powerful appeals will be those that smite the conscience.  When the offended conscience is aroused, correction and discipline can find their mark.” </a:t>
            </a:r>
          </a:p>
        </p:txBody>
      </p:sp>
    </p:spTree>
    <p:extLst>
      <p:ext uri="{BB962C8B-B14F-4D97-AF65-F5344CB8AC3E}">
        <p14:creationId xmlns:p14="http://schemas.microsoft.com/office/powerpoint/2010/main" val="298194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3416320"/>
          </a:xfrm>
          <a:prstGeom prst="rect">
            <a:avLst/>
          </a:prstGeom>
          <a:noFill/>
        </p:spPr>
        <p:txBody>
          <a:bodyPr wrap="square" rtlCol="0">
            <a:spAutoFit/>
          </a:bodyPr>
          <a:lstStyle/>
          <a:p>
            <a:r>
              <a:rPr lang="en-US" sz="2400" b="1" dirty="0"/>
              <a:t>INTRODUCTION</a:t>
            </a:r>
            <a:endParaRPr lang="en-US" sz="2400" dirty="0"/>
          </a:p>
          <a:p>
            <a:endParaRPr lang="en-US" sz="2400" dirty="0" smtClean="0"/>
          </a:p>
          <a:p>
            <a:r>
              <a:rPr lang="en-US" sz="2400" dirty="0"/>
              <a:t>	God in his Word tells us who he is, who we are, what has gone wrong, and how he is restoring it. </a:t>
            </a:r>
            <a:endParaRPr lang="en-US" sz="2400" dirty="0" smtClean="0"/>
          </a:p>
          <a:p>
            <a:r>
              <a:rPr lang="en-US" sz="2400" dirty="0"/>
              <a:t>	</a:t>
            </a:r>
            <a:r>
              <a:rPr lang="en-US" sz="2400" dirty="0" smtClean="0"/>
              <a:t>These </a:t>
            </a:r>
            <a:r>
              <a:rPr lang="en-US" sz="2400" dirty="0"/>
              <a:t>truths apply directly to every subject of life. </a:t>
            </a:r>
            <a:endParaRPr lang="en-US" sz="2400" dirty="0" smtClean="0"/>
          </a:p>
          <a:p>
            <a:r>
              <a:rPr lang="en-US" sz="2400" dirty="0"/>
              <a:t>	</a:t>
            </a:r>
            <a:r>
              <a:rPr lang="en-US" sz="2400" dirty="0" smtClean="0"/>
              <a:t>Apart </a:t>
            </a:r>
            <a:r>
              <a:rPr lang="en-US" sz="2400" dirty="0"/>
              <a:t>from these truths, we cannot really say that we have understood any area of life. </a:t>
            </a:r>
            <a:endParaRPr lang="en-US" sz="2400" dirty="0" smtClean="0"/>
          </a:p>
          <a:p>
            <a:r>
              <a:rPr lang="en-US" sz="2400" dirty="0"/>
              <a:t>	</a:t>
            </a:r>
            <a:r>
              <a:rPr lang="en-US" sz="2400" dirty="0" smtClean="0"/>
              <a:t>And </a:t>
            </a:r>
            <a:r>
              <a:rPr lang="en-US" sz="2400" dirty="0"/>
              <a:t>when it comes to something as precious as our children, we surely want to get this right</a:t>
            </a:r>
            <a:r>
              <a:rPr lang="en-US" sz="2400" dirty="0" smtClean="0"/>
              <a:t>.</a:t>
            </a:r>
            <a:endParaRPr lang="en-US" sz="2400" dirty="0"/>
          </a:p>
        </p:txBody>
      </p:sp>
    </p:spTree>
    <p:extLst>
      <p:ext uri="{BB962C8B-B14F-4D97-AF65-F5344CB8AC3E}">
        <p14:creationId xmlns:p14="http://schemas.microsoft.com/office/powerpoint/2010/main" val="88479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2677656"/>
          </a:xfrm>
          <a:prstGeom prst="rect">
            <a:avLst/>
          </a:prstGeom>
          <a:noFill/>
        </p:spPr>
        <p:txBody>
          <a:bodyPr wrap="square" rtlCol="0">
            <a:spAutoFit/>
          </a:bodyPr>
          <a:lstStyle/>
          <a:p>
            <a:r>
              <a:rPr lang="en-US" sz="2400" b="1" dirty="0"/>
              <a:t>I.  APPEAL TO THE CONSCIENCE.</a:t>
            </a:r>
            <a:endParaRPr lang="en-US" sz="2400" dirty="0"/>
          </a:p>
          <a:p>
            <a:r>
              <a:rPr lang="en-US" sz="2400" dirty="0"/>
              <a:t> </a:t>
            </a:r>
          </a:p>
          <a:p>
            <a:r>
              <a:rPr lang="en-US" sz="2400" dirty="0"/>
              <a:t>	B.  Tripp cites two biblical examples of the conscience at work. </a:t>
            </a:r>
          </a:p>
          <a:p>
            <a:r>
              <a:rPr lang="en-US" sz="2400" dirty="0"/>
              <a:t>	One we’ve just looked at, the application of the rod in Proverbs 23.  </a:t>
            </a:r>
            <a:endParaRPr lang="en-US" sz="2400" dirty="0" smtClean="0"/>
          </a:p>
          <a:p>
            <a:r>
              <a:rPr lang="en-US" sz="2400" dirty="0"/>
              <a:t>	</a:t>
            </a:r>
            <a:r>
              <a:rPr lang="en-US" sz="2400" dirty="0" smtClean="0"/>
              <a:t>What </a:t>
            </a:r>
            <a:r>
              <a:rPr lang="en-US" sz="2400" dirty="0"/>
              <a:t>we should also note is that the application of the rod is coupled with pleading by the loving father, an appeal to the son’s conscience calculated at awakening it into action.  </a:t>
            </a:r>
          </a:p>
        </p:txBody>
      </p:sp>
    </p:spTree>
    <p:extLst>
      <p:ext uri="{BB962C8B-B14F-4D97-AF65-F5344CB8AC3E}">
        <p14:creationId xmlns:p14="http://schemas.microsoft.com/office/powerpoint/2010/main" val="401874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6001643"/>
          </a:xfrm>
          <a:prstGeom prst="rect">
            <a:avLst/>
          </a:prstGeom>
          <a:noFill/>
        </p:spPr>
        <p:txBody>
          <a:bodyPr wrap="square" rtlCol="0">
            <a:spAutoFit/>
          </a:bodyPr>
          <a:lstStyle/>
          <a:p>
            <a:r>
              <a:rPr lang="en-US" sz="2400" b="1" dirty="0"/>
              <a:t>I.  APPEAL TO THE CONSCIENCE.</a:t>
            </a:r>
            <a:endParaRPr lang="en-US" sz="2400" dirty="0"/>
          </a:p>
          <a:p>
            <a:r>
              <a:rPr lang="en-US" sz="2400" dirty="0"/>
              <a:t> </a:t>
            </a:r>
          </a:p>
          <a:p>
            <a:r>
              <a:rPr lang="en-US" sz="2400" dirty="0"/>
              <a:t>	The other </a:t>
            </a:r>
            <a:r>
              <a:rPr lang="en-US" sz="2400" dirty="0" smtClean="0"/>
              <a:t>example is </a:t>
            </a:r>
            <a:r>
              <a:rPr lang="en-US" sz="2400" dirty="0"/>
              <a:t>in Jesus’ dispute with his enemies, the self-righteous </a:t>
            </a:r>
            <a:r>
              <a:rPr lang="en-US" sz="2400" dirty="0" smtClean="0"/>
              <a:t>Pharisees, recorded in Matthew 21.</a:t>
            </a:r>
          </a:p>
          <a:p>
            <a:r>
              <a:rPr lang="en-US" sz="2400" dirty="0"/>
              <a:t>	</a:t>
            </a:r>
            <a:r>
              <a:rPr lang="en-US" sz="2400" dirty="0" smtClean="0"/>
              <a:t>Even </a:t>
            </a:r>
            <a:r>
              <a:rPr lang="en-US" sz="2400" dirty="0"/>
              <a:t>though they have excused their wickedness, Jesus still appeals to their sense of rightness in his parable of the tenants, in which some men rent a vineyard but refuse to pay the landlord. </a:t>
            </a:r>
            <a:r>
              <a:rPr lang="en-US" sz="2400" dirty="0" smtClean="0"/>
              <a:t>And </a:t>
            </a:r>
            <a:r>
              <a:rPr lang="en-US" sz="2400" dirty="0"/>
              <a:t>when the landlord sends his own son to collect, they murder him thinking they can appropriate the property for themselves.  </a:t>
            </a:r>
            <a:endParaRPr lang="en-US" sz="2400" dirty="0" smtClean="0"/>
          </a:p>
          <a:p>
            <a:r>
              <a:rPr lang="en-US" sz="2400" dirty="0"/>
              <a:t>	</a:t>
            </a:r>
            <a:r>
              <a:rPr lang="en-US" sz="2400" dirty="0" smtClean="0"/>
              <a:t>Then </a:t>
            </a:r>
            <a:r>
              <a:rPr lang="en-US" sz="2400" dirty="0"/>
              <a:t>Jesus asks the Pharisees:  </a:t>
            </a:r>
            <a:r>
              <a:rPr lang="en-US" sz="2400" i="1" dirty="0" smtClean="0"/>
              <a:t>“When </a:t>
            </a:r>
            <a:r>
              <a:rPr lang="en-US" sz="2400" i="1" dirty="0"/>
              <a:t>therefore the owner of the vineyard comes, what will he do to those tenants?” </a:t>
            </a:r>
            <a:r>
              <a:rPr lang="en-US" sz="2400" i="1" dirty="0" smtClean="0"/>
              <a:t>They </a:t>
            </a:r>
            <a:r>
              <a:rPr lang="en-US" sz="2400" i="1" dirty="0"/>
              <a:t>said to him, “He will put those wretches to a miserable death and let out the vineyard to other tenants who will give him the fruits in their seasons.”</a:t>
            </a:r>
            <a:r>
              <a:rPr lang="en-US" sz="2400" dirty="0"/>
              <a:t> </a:t>
            </a:r>
            <a:endParaRPr lang="en-US" sz="2400" dirty="0" smtClean="0"/>
          </a:p>
          <a:p>
            <a:r>
              <a:rPr lang="en-US" sz="2400" dirty="0"/>
              <a:t>	</a:t>
            </a:r>
            <a:r>
              <a:rPr lang="en-US" sz="2400" dirty="0" smtClean="0"/>
              <a:t>So </a:t>
            </a:r>
            <a:r>
              <a:rPr lang="en-US" sz="2400" dirty="0"/>
              <a:t>even though these hypocritical religious leaders utterly rejected him, Jesus could still appeal to their conscience, and they knew right from wrong.  </a:t>
            </a:r>
          </a:p>
        </p:txBody>
      </p:sp>
    </p:spTree>
    <p:extLst>
      <p:ext uri="{BB962C8B-B14F-4D97-AF65-F5344CB8AC3E}">
        <p14:creationId xmlns:p14="http://schemas.microsoft.com/office/powerpoint/2010/main" val="279660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5262979"/>
          </a:xfrm>
          <a:prstGeom prst="rect">
            <a:avLst/>
          </a:prstGeom>
          <a:noFill/>
        </p:spPr>
        <p:txBody>
          <a:bodyPr wrap="square" rtlCol="0">
            <a:spAutoFit/>
          </a:bodyPr>
          <a:lstStyle/>
          <a:p>
            <a:r>
              <a:rPr lang="en-US" sz="2400" b="1" dirty="0"/>
              <a:t>I.  APPEAL TO THE CONSCIENCE.</a:t>
            </a:r>
            <a:endParaRPr lang="en-US" sz="2400" dirty="0"/>
          </a:p>
          <a:p>
            <a:r>
              <a:rPr lang="en-US" sz="2400" dirty="0"/>
              <a:t> </a:t>
            </a:r>
          </a:p>
          <a:p>
            <a:r>
              <a:rPr lang="en-US" sz="2400" dirty="0"/>
              <a:t>	</a:t>
            </a:r>
            <a:r>
              <a:rPr lang="en-US" sz="2400" dirty="0" smtClean="0"/>
              <a:t>“</a:t>
            </a:r>
            <a:r>
              <a:rPr lang="en-US" sz="2400" i="1" dirty="0" smtClean="0"/>
              <a:t>Jesus </a:t>
            </a:r>
            <a:r>
              <a:rPr lang="en-US" sz="2400" i="1" dirty="0"/>
              <a:t>said to them, “Have you never read in the Scriptures: “‘The stone that the builders rejected has become the cornerstone;  this was the Lord’s doing, and it is marvelous in our eyes’? </a:t>
            </a:r>
            <a:r>
              <a:rPr lang="en-US" sz="2400" i="1" dirty="0" smtClean="0"/>
              <a:t>Therefore </a:t>
            </a:r>
            <a:r>
              <a:rPr lang="en-US" sz="2400" i="1" dirty="0"/>
              <a:t>I tell you, the kingdom of God will be taken away from you and given to a people producing its fruits. </a:t>
            </a:r>
            <a:r>
              <a:rPr lang="en-US" sz="2400" i="1" dirty="0" smtClean="0"/>
              <a:t>And </a:t>
            </a:r>
            <a:r>
              <a:rPr lang="en-US" sz="2400" i="1" dirty="0"/>
              <a:t>the one who falls on this stone will be broken to pieces; and when it falls on anyone, it will crush him.” </a:t>
            </a:r>
            <a:r>
              <a:rPr lang="en-US" sz="2400" i="1" dirty="0" smtClean="0"/>
              <a:t>When </a:t>
            </a:r>
            <a:r>
              <a:rPr lang="en-US" sz="2400" i="1" dirty="0"/>
              <a:t>the chief priests and the Pharisees heard his parables, they perceived that he was speaking about them.”</a:t>
            </a:r>
            <a:r>
              <a:rPr lang="en-US" sz="2400" dirty="0"/>
              <a:t> (Matthew </a:t>
            </a:r>
            <a:r>
              <a:rPr lang="en-US" sz="2400" dirty="0" smtClean="0"/>
              <a:t>21:40-45)</a:t>
            </a:r>
            <a:endParaRPr lang="en-US" sz="2400" dirty="0"/>
          </a:p>
          <a:p>
            <a:r>
              <a:rPr lang="en-US" sz="2400" dirty="0"/>
              <a:t>	Again, even though they did not ultimately repent, they still got the point.  </a:t>
            </a:r>
            <a:endParaRPr lang="en-US" sz="2400" dirty="0" smtClean="0"/>
          </a:p>
          <a:p>
            <a:r>
              <a:rPr lang="en-US" sz="2400" dirty="0"/>
              <a:t>	</a:t>
            </a:r>
            <a:r>
              <a:rPr lang="en-US" sz="2400" dirty="0" smtClean="0"/>
              <a:t>Jesus </a:t>
            </a:r>
            <a:r>
              <a:rPr lang="en-US" sz="2400" dirty="0"/>
              <a:t>was appealing to their consciences, and the appeal found its </a:t>
            </a:r>
            <a:r>
              <a:rPr lang="en-US" sz="2400" dirty="0" smtClean="0"/>
              <a:t>mark even in their sinful, rebellious hearts.  </a:t>
            </a:r>
            <a:endParaRPr lang="en-US" sz="2400" dirty="0"/>
          </a:p>
        </p:txBody>
      </p:sp>
    </p:spTree>
    <p:extLst>
      <p:ext uri="{BB962C8B-B14F-4D97-AF65-F5344CB8AC3E}">
        <p14:creationId xmlns:p14="http://schemas.microsoft.com/office/powerpoint/2010/main" val="385490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3046988"/>
          </a:xfrm>
          <a:prstGeom prst="rect">
            <a:avLst/>
          </a:prstGeom>
          <a:noFill/>
        </p:spPr>
        <p:txBody>
          <a:bodyPr wrap="square" rtlCol="0">
            <a:spAutoFit/>
          </a:bodyPr>
          <a:lstStyle/>
          <a:p>
            <a:r>
              <a:rPr lang="en-US" sz="2400" b="1" dirty="0"/>
              <a:t>I.  APPEAL TO THE CONSCIENCE.</a:t>
            </a:r>
            <a:endParaRPr lang="en-US" sz="2400" dirty="0"/>
          </a:p>
          <a:p>
            <a:r>
              <a:rPr lang="en-US" sz="2400" dirty="0"/>
              <a:t> </a:t>
            </a:r>
          </a:p>
          <a:p>
            <a:r>
              <a:rPr lang="en-US" sz="2400" dirty="0"/>
              <a:t>	C.  Wise parents will teach God’s story to their children so that their consciences will be well-fed and well-informed in God’s Word.  </a:t>
            </a:r>
            <a:endParaRPr lang="en-US" sz="2400" dirty="0" smtClean="0"/>
          </a:p>
          <a:p>
            <a:r>
              <a:rPr lang="en-US" sz="2400" dirty="0"/>
              <a:t>	</a:t>
            </a:r>
            <a:r>
              <a:rPr lang="en-US" sz="2400" dirty="0" smtClean="0"/>
              <a:t>Then </a:t>
            </a:r>
            <a:r>
              <a:rPr lang="en-US" sz="2400" dirty="0"/>
              <a:t>when discipline must come, the internal ally will be more receptive to the message. </a:t>
            </a:r>
            <a:endParaRPr lang="en-US" sz="2400" dirty="0" smtClean="0"/>
          </a:p>
          <a:p>
            <a:r>
              <a:rPr lang="en-US" sz="2400" dirty="0"/>
              <a:t>	</a:t>
            </a:r>
            <a:r>
              <a:rPr lang="en-US" sz="2400" dirty="0" smtClean="0"/>
              <a:t>Conscience may be mistaken and can be corrected. So the conscience must be well trained by the Word of God.</a:t>
            </a:r>
            <a:endParaRPr lang="en-US" sz="2400" dirty="0"/>
          </a:p>
        </p:txBody>
      </p:sp>
    </p:spTree>
    <p:extLst>
      <p:ext uri="{BB962C8B-B14F-4D97-AF65-F5344CB8AC3E}">
        <p14:creationId xmlns:p14="http://schemas.microsoft.com/office/powerpoint/2010/main" val="22413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3416320"/>
          </a:xfrm>
          <a:prstGeom prst="rect">
            <a:avLst/>
          </a:prstGeom>
          <a:noFill/>
        </p:spPr>
        <p:txBody>
          <a:bodyPr wrap="square" rtlCol="0">
            <a:spAutoFit/>
          </a:bodyPr>
          <a:lstStyle/>
          <a:p>
            <a:r>
              <a:rPr lang="en-US" sz="2400" b="1" dirty="0"/>
              <a:t>II. CORRECTING WITH A CENTRAL FOCUS ON REDEMPTION.		</a:t>
            </a:r>
            <a:endParaRPr lang="en-US" sz="2400" dirty="0"/>
          </a:p>
          <a:p>
            <a:r>
              <a:rPr lang="en-US" sz="2400" dirty="0"/>
              <a:t> </a:t>
            </a:r>
          </a:p>
          <a:p>
            <a:r>
              <a:rPr lang="en-US" sz="2400" dirty="0"/>
              <a:t>	A.  </a:t>
            </a:r>
            <a:r>
              <a:rPr lang="en-US" sz="2400" dirty="0" err="1"/>
              <a:t>Tedd</a:t>
            </a:r>
            <a:r>
              <a:rPr lang="en-US" sz="2400" dirty="0"/>
              <a:t> Tripp writes:  “The central focus of childrearing is to bring children into a sober assessment of themselves as sinners.  They must understand the mercy of God, who offered Christ as a sacrifice for sinners.  How is that accomplished? Yu must address the heart as the fountain of behavior, and the conscience as the God-given judge of right and wrong.  The cross of Christ must be the central focus of your childrearing.”  (120)</a:t>
            </a:r>
          </a:p>
        </p:txBody>
      </p:sp>
    </p:spTree>
    <p:extLst>
      <p:ext uri="{BB962C8B-B14F-4D97-AF65-F5344CB8AC3E}">
        <p14:creationId xmlns:p14="http://schemas.microsoft.com/office/powerpoint/2010/main" val="98157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4893647"/>
          </a:xfrm>
          <a:prstGeom prst="rect">
            <a:avLst/>
          </a:prstGeom>
          <a:noFill/>
        </p:spPr>
        <p:txBody>
          <a:bodyPr wrap="square" rtlCol="0">
            <a:spAutoFit/>
          </a:bodyPr>
          <a:lstStyle/>
          <a:p>
            <a:r>
              <a:rPr lang="en-US" sz="2400" b="1" dirty="0"/>
              <a:t>II. CORRECTING WITH A CENTRAL FOCUS ON REDEMPTION.		</a:t>
            </a:r>
            <a:endParaRPr lang="en-US" sz="2400" dirty="0"/>
          </a:p>
          <a:p>
            <a:r>
              <a:rPr lang="en-US" sz="2400" dirty="0"/>
              <a:t> </a:t>
            </a:r>
          </a:p>
          <a:p>
            <a:r>
              <a:rPr lang="en-US" sz="2400" dirty="0"/>
              <a:t>	We do this all by requiring obedience.  </a:t>
            </a:r>
            <a:endParaRPr lang="en-US" sz="2400" dirty="0" smtClean="0"/>
          </a:p>
          <a:p>
            <a:r>
              <a:rPr lang="en-US" sz="2400" dirty="0"/>
              <a:t>	</a:t>
            </a:r>
            <a:r>
              <a:rPr lang="en-US" sz="2400" dirty="0" smtClean="0"/>
              <a:t>And </a:t>
            </a:r>
            <a:r>
              <a:rPr lang="en-US" sz="2400" dirty="0"/>
              <a:t>when obedience is absent, we employ the rod.  </a:t>
            </a:r>
            <a:endParaRPr lang="en-US" sz="2400" dirty="0" smtClean="0"/>
          </a:p>
          <a:p>
            <a:r>
              <a:rPr lang="en-US" sz="2400" dirty="0"/>
              <a:t>	</a:t>
            </a:r>
            <a:r>
              <a:rPr lang="en-US" sz="2400" dirty="0" smtClean="0"/>
              <a:t>The </a:t>
            </a:r>
            <a:r>
              <a:rPr lang="en-US" sz="2400" dirty="0"/>
              <a:t>point is not to produce perfect children but to produce children who realize that they are not perfect, and can never measure up to God’s righteous standard.  </a:t>
            </a:r>
            <a:endParaRPr lang="en-US" sz="2400" dirty="0" smtClean="0"/>
          </a:p>
          <a:p>
            <a:r>
              <a:rPr lang="en-US" sz="2400" dirty="0"/>
              <a:t>	</a:t>
            </a:r>
            <a:r>
              <a:rPr lang="en-US" sz="2400" dirty="0" smtClean="0"/>
              <a:t>The </a:t>
            </a:r>
            <a:r>
              <a:rPr lang="en-US" sz="2400" dirty="0"/>
              <a:t>rod is painful, but not as painful as the lake of fire.  </a:t>
            </a:r>
            <a:endParaRPr lang="en-US" sz="2400" dirty="0" smtClean="0"/>
          </a:p>
          <a:p>
            <a:r>
              <a:rPr lang="en-US" sz="2400" dirty="0"/>
              <a:t>	</a:t>
            </a:r>
            <a:r>
              <a:rPr lang="en-US" sz="2400" dirty="0" smtClean="0"/>
              <a:t>And </a:t>
            </a:r>
            <a:r>
              <a:rPr lang="en-US" sz="2400" dirty="0"/>
              <a:t>then you point them to Christ, who endured the cross for sinners.  </a:t>
            </a:r>
            <a:endParaRPr lang="en-US" sz="2400" dirty="0" smtClean="0"/>
          </a:p>
          <a:p>
            <a:r>
              <a:rPr lang="en-US" sz="2400" dirty="0"/>
              <a:t>	</a:t>
            </a:r>
            <a:r>
              <a:rPr lang="en-US" sz="2400" dirty="0" smtClean="0"/>
              <a:t>This </a:t>
            </a:r>
            <a:r>
              <a:rPr lang="en-US" sz="2400" dirty="0"/>
              <a:t>is the redemptive focus to parenting:  requiring obedience because God requires obedience, employing the rod to drive out stubborn rebellion, and bringing them to Christ where there is reconciliation and love.</a:t>
            </a:r>
          </a:p>
        </p:txBody>
      </p:sp>
    </p:spTree>
    <p:extLst>
      <p:ext uri="{BB962C8B-B14F-4D97-AF65-F5344CB8AC3E}">
        <p14:creationId xmlns:p14="http://schemas.microsoft.com/office/powerpoint/2010/main" val="270478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4524315"/>
          </a:xfrm>
          <a:prstGeom prst="rect">
            <a:avLst/>
          </a:prstGeom>
          <a:noFill/>
        </p:spPr>
        <p:txBody>
          <a:bodyPr wrap="square" rtlCol="0">
            <a:spAutoFit/>
          </a:bodyPr>
          <a:lstStyle/>
          <a:p>
            <a:r>
              <a:rPr lang="en-US" sz="2400" b="1" dirty="0"/>
              <a:t>II. CORRECTING WITH A CENTRAL FOCUS ON REDEMPTION.		</a:t>
            </a:r>
            <a:endParaRPr lang="en-US" sz="2400" dirty="0"/>
          </a:p>
          <a:p>
            <a:r>
              <a:rPr lang="en-US" sz="2400" dirty="0"/>
              <a:t> </a:t>
            </a:r>
          </a:p>
          <a:p>
            <a:r>
              <a:rPr lang="en-US" sz="2400" dirty="0"/>
              <a:t>	B.  In this way we get to tell and even reenact God’s story, for this is the story for all of us:  sin, punishment, grace, and reconciliation.  This is reality.</a:t>
            </a:r>
          </a:p>
          <a:p>
            <a:r>
              <a:rPr lang="en-US" sz="2400" dirty="0"/>
              <a:t>	Tripp notes the alternative, and this is of great importance:  “The alternative is to reduce the standard to what may be fairly expected of your children without the grace of God.  The alternative is to give them a law they can keep.  [A kinder and gentler, reduced-calorie law that they can actually obey.]  The alternative is a lesser standard that does not require grace and does not cast them on Christ, but rather on their own resources</a:t>
            </a:r>
            <a:r>
              <a:rPr lang="en-US" sz="2400" dirty="0" smtClean="0"/>
              <a:t>.</a:t>
            </a:r>
            <a:endParaRPr lang="en-US" sz="2400" dirty="0"/>
          </a:p>
        </p:txBody>
      </p:sp>
    </p:spTree>
    <p:extLst>
      <p:ext uri="{BB962C8B-B14F-4D97-AF65-F5344CB8AC3E}">
        <p14:creationId xmlns:p14="http://schemas.microsoft.com/office/powerpoint/2010/main" val="68208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4154984"/>
          </a:xfrm>
          <a:prstGeom prst="rect">
            <a:avLst/>
          </a:prstGeom>
          <a:noFill/>
        </p:spPr>
        <p:txBody>
          <a:bodyPr wrap="square" rtlCol="0">
            <a:spAutoFit/>
          </a:bodyPr>
          <a:lstStyle/>
          <a:p>
            <a:r>
              <a:rPr lang="en-US" sz="2400" b="1" dirty="0"/>
              <a:t>II. CORRECTING WITH A CENTRAL FOCUS ON REDEMPTION.		</a:t>
            </a:r>
            <a:endParaRPr lang="en-US" sz="2400" dirty="0"/>
          </a:p>
          <a:p>
            <a:r>
              <a:rPr lang="en-US" sz="2400" dirty="0"/>
              <a:t> </a:t>
            </a:r>
          </a:p>
          <a:p>
            <a:r>
              <a:rPr lang="en-US" sz="2400" dirty="0"/>
              <a:t>	“Many parents get confused at this point.  They realize their children are unable to love others from the heart without salvation and new birth.  So they conclude that, since it is not possible, the standards must be lowered.  They set a standard that is in keeping with the children’s resources.</a:t>
            </a:r>
          </a:p>
          <a:p>
            <a:r>
              <a:rPr lang="en-US" sz="2400" dirty="0"/>
              <a:t>	“Dependence on their own resources moves them away from the cross.  It moves them away from any self-assessment that would force them to conclude that they desperately need Jesus’ forgiveness and power.”  (121)</a:t>
            </a:r>
          </a:p>
        </p:txBody>
      </p:sp>
    </p:spTree>
    <p:extLst>
      <p:ext uri="{BB962C8B-B14F-4D97-AF65-F5344CB8AC3E}">
        <p14:creationId xmlns:p14="http://schemas.microsoft.com/office/powerpoint/2010/main" val="194767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4154984"/>
          </a:xfrm>
          <a:prstGeom prst="rect">
            <a:avLst/>
          </a:prstGeom>
          <a:noFill/>
        </p:spPr>
        <p:txBody>
          <a:bodyPr wrap="square" rtlCol="0">
            <a:spAutoFit/>
          </a:bodyPr>
          <a:lstStyle/>
          <a:p>
            <a:r>
              <a:rPr lang="en-US" sz="2400" b="1" dirty="0"/>
              <a:t>CONCLUSION</a:t>
            </a:r>
            <a:endParaRPr lang="en-US" sz="2400" dirty="0"/>
          </a:p>
          <a:p>
            <a:endParaRPr lang="en-US" sz="2400" dirty="0" smtClean="0"/>
          </a:p>
          <a:p>
            <a:r>
              <a:rPr lang="en-US" sz="2400" dirty="0"/>
              <a:t>	Let me ask you a question</a:t>
            </a:r>
            <a:r>
              <a:rPr lang="en-US" sz="2400" dirty="0" smtClean="0"/>
              <a:t>. </a:t>
            </a:r>
            <a:r>
              <a:rPr lang="en-US" sz="2400" dirty="0"/>
              <a:t>Which person is closer to the kingdom of God: </a:t>
            </a:r>
            <a:endParaRPr lang="en-US" sz="2400" dirty="0" smtClean="0"/>
          </a:p>
          <a:p>
            <a:r>
              <a:rPr lang="en-US" sz="2400" dirty="0"/>
              <a:t>	</a:t>
            </a:r>
            <a:r>
              <a:rPr lang="en-US" sz="2400" dirty="0" smtClean="0"/>
              <a:t>1) the </a:t>
            </a:r>
            <a:r>
              <a:rPr lang="en-US" sz="2400" dirty="0"/>
              <a:t>basically decent kid who grew up in a church, always behaved himself, and feels quite good about himself and his ability to obey God, or </a:t>
            </a:r>
            <a:endParaRPr lang="en-US" sz="2400" dirty="0" smtClean="0"/>
          </a:p>
          <a:p>
            <a:r>
              <a:rPr lang="en-US" sz="2400" dirty="0"/>
              <a:t>	</a:t>
            </a:r>
            <a:r>
              <a:rPr lang="en-US" sz="2400" dirty="0" smtClean="0"/>
              <a:t>2) the </a:t>
            </a:r>
            <a:r>
              <a:rPr lang="en-US" sz="2400" dirty="0"/>
              <a:t>guy in the county jail, always in trouble, feeling pretty rotten about himself, thinking himself to be a screw-up who is out of control? </a:t>
            </a:r>
            <a:endParaRPr lang="en-US" sz="2400" dirty="0" smtClean="0"/>
          </a:p>
          <a:p>
            <a:endParaRPr lang="en-US" sz="2400" dirty="0" smtClean="0"/>
          </a:p>
          <a:p>
            <a:r>
              <a:rPr lang="en-US" sz="2400" dirty="0"/>
              <a:t>	</a:t>
            </a:r>
            <a:r>
              <a:rPr lang="en-US" sz="2400" dirty="0" smtClean="0"/>
              <a:t>Which </a:t>
            </a:r>
            <a:r>
              <a:rPr lang="en-US" sz="2400" dirty="0"/>
              <a:t>one is closer to the kingdom</a:t>
            </a:r>
            <a:r>
              <a:rPr lang="en-US" sz="2400" dirty="0" smtClean="0"/>
              <a:t>?</a:t>
            </a:r>
            <a:endParaRPr lang="en-US" sz="2400" dirty="0"/>
          </a:p>
        </p:txBody>
      </p:sp>
    </p:spTree>
    <p:extLst>
      <p:ext uri="{BB962C8B-B14F-4D97-AF65-F5344CB8AC3E}">
        <p14:creationId xmlns:p14="http://schemas.microsoft.com/office/powerpoint/2010/main" val="329058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4893647"/>
          </a:xfrm>
          <a:prstGeom prst="rect">
            <a:avLst/>
          </a:prstGeom>
          <a:noFill/>
        </p:spPr>
        <p:txBody>
          <a:bodyPr wrap="square" rtlCol="0">
            <a:spAutoFit/>
          </a:bodyPr>
          <a:lstStyle/>
          <a:p>
            <a:r>
              <a:rPr lang="en-US" sz="2400" b="1" dirty="0"/>
              <a:t>CONCLUSION</a:t>
            </a:r>
            <a:endParaRPr lang="en-US" sz="2400" dirty="0"/>
          </a:p>
          <a:p>
            <a:endParaRPr lang="en-US" sz="2400" dirty="0" smtClean="0"/>
          </a:p>
          <a:p>
            <a:r>
              <a:rPr lang="en-US" sz="2400" dirty="0"/>
              <a:t>	I’ve met both of these men.  I know them quite well.  </a:t>
            </a:r>
            <a:endParaRPr lang="en-US" sz="2400" dirty="0" smtClean="0"/>
          </a:p>
          <a:p>
            <a:r>
              <a:rPr lang="en-US" sz="2400" dirty="0"/>
              <a:t>	</a:t>
            </a:r>
            <a:r>
              <a:rPr lang="en-US" sz="2400" dirty="0" smtClean="0"/>
              <a:t>One </a:t>
            </a:r>
            <a:r>
              <a:rPr lang="en-US" sz="2400" dirty="0"/>
              <a:t>goes to church every Sunday. </a:t>
            </a:r>
            <a:endParaRPr lang="en-US" sz="2400" dirty="0" smtClean="0"/>
          </a:p>
          <a:p>
            <a:r>
              <a:rPr lang="en-US" sz="2400" dirty="0"/>
              <a:t>	</a:t>
            </a:r>
            <a:r>
              <a:rPr lang="en-US" sz="2400" dirty="0" smtClean="0"/>
              <a:t>And </a:t>
            </a:r>
            <a:r>
              <a:rPr lang="en-US" sz="2400" dirty="0"/>
              <a:t>he’s as far from heaven as they come, completely disinterested, just coasting, putting in time.  </a:t>
            </a:r>
            <a:endParaRPr lang="en-US" sz="2400" dirty="0" smtClean="0"/>
          </a:p>
          <a:p>
            <a:r>
              <a:rPr lang="en-US" sz="2400" dirty="0"/>
              <a:t>	</a:t>
            </a:r>
            <a:r>
              <a:rPr lang="en-US" sz="2400" dirty="0" smtClean="0"/>
              <a:t>The </a:t>
            </a:r>
            <a:r>
              <a:rPr lang="en-US" sz="2400" dirty="0"/>
              <a:t>other is still in jail, but he was eager, desperate to hear the Gospel as I explained it to him a week ago. </a:t>
            </a:r>
            <a:endParaRPr lang="en-US" sz="2400" dirty="0" smtClean="0"/>
          </a:p>
          <a:p>
            <a:endParaRPr lang="en-US" sz="2400" dirty="0"/>
          </a:p>
          <a:p>
            <a:r>
              <a:rPr lang="en-US" sz="2400" dirty="0"/>
              <a:t>	One thinks he’s living up to the standard.  </a:t>
            </a:r>
            <a:endParaRPr lang="en-US" sz="2400" dirty="0" smtClean="0"/>
          </a:p>
          <a:p>
            <a:r>
              <a:rPr lang="en-US" sz="2400" dirty="0"/>
              <a:t>	</a:t>
            </a:r>
            <a:r>
              <a:rPr lang="en-US" sz="2400" dirty="0" smtClean="0"/>
              <a:t>The </a:t>
            </a:r>
            <a:r>
              <a:rPr lang="en-US" sz="2400" dirty="0"/>
              <a:t>other knows he </a:t>
            </a:r>
            <a:r>
              <a:rPr lang="en-US" sz="2400" dirty="0" smtClean="0"/>
              <a:t>doesn’t stand </a:t>
            </a:r>
            <a:r>
              <a:rPr lang="en-US" sz="2400" dirty="0"/>
              <a:t>a </a:t>
            </a:r>
            <a:r>
              <a:rPr lang="en-US" sz="2400" dirty="0" smtClean="0"/>
              <a:t>chance</a:t>
            </a:r>
            <a:r>
              <a:rPr lang="en-US" sz="2400" dirty="0"/>
              <a:t> </a:t>
            </a:r>
            <a:r>
              <a:rPr lang="en-US" sz="2400" dirty="0" smtClean="0"/>
              <a:t>on his own.</a:t>
            </a:r>
          </a:p>
          <a:p>
            <a:endParaRPr lang="en-US" sz="2400" dirty="0" smtClean="0"/>
          </a:p>
          <a:p>
            <a:r>
              <a:rPr lang="en-US" sz="2400" dirty="0"/>
              <a:t>	</a:t>
            </a:r>
            <a:r>
              <a:rPr lang="en-US" sz="2400" dirty="0" smtClean="0"/>
              <a:t>Which </a:t>
            </a:r>
            <a:r>
              <a:rPr lang="en-US" sz="2400" dirty="0"/>
              <a:t>one is closer to the kingdom of God?</a:t>
            </a:r>
          </a:p>
        </p:txBody>
      </p:sp>
    </p:spTree>
    <p:extLst>
      <p:ext uri="{BB962C8B-B14F-4D97-AF65-F5344CB8AC3E}">
        <p14:creationId xmlns:p14="http://schemas.microsoft.com/office/powerpoint/2010/main" val="334334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fade">
                                      <p:cBhvr>
                                        <p:cTn id="3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3785652"/>
          </a:xfrm>
          <a:prstGeom prst="rect">
            <a:avLst/>
          </a:prstGeom>
          <a:noFill/>
        </p:spPr>
        <p:txBody>
          <a:bodyPr wrap="square" rtlCol="0">
            <a:spAutoFit/>
          </a:bodyPr>
          <a:lstStyle/>
          <a:p>
            <a:r>
              <a:rPr lang="en-US" sz="2400" b="1" dirty="0"/>
              <a:t>INTRODUCTION</a:t>
            </a:r>
            <a:endParaRPr lang="en-US" sz="2400" dirty="0"/>
          </a:p>
          <a:p>
            <a:endParaRPr lang="en-US" sz="2400" dirty="0" smtClean="0"/>
          </a:p>
          <a:p>
            <a:r>
              <a:rPr lang="en-US" sz="2400" dirty="0"/>
              <a:t>	</a:t>
            </a:r>
            <a:r>
              <a:rPr lang="en-US" sz="2400" dirty="0" smtClean="0"/>
              <a:t>1. For </a:t>
            </a:r>
            <a:r>
              <a:rPr lang="en-US" sz="2400" dirty="0"/>
              <a:t>example, God is the Creator and owner of all things. We do not own anything. He only entrusts his resources to us for a time. We don’t even own our own bodies. </a:t>
            </a:r>
            <a:endParaRPr lang="en-US" sz="2400" dirty="0" smtClean="0"/>
          </a:p>
          <a:p>
            <a:r>
              <a:rPr lang="en-US" sz="2400" dirty="0"/>
              <a:t>	</a:t>
            </a:r>
            <a:r>
              <a:rPr lang="en-US" sz="2400" dirty="0" smtClean="0"/>
              <a:t>So </a:t>
            </a:r>
            <a:r>
              <a:rPr lang="en-US" sz="2400" dirty="0"/>
              <a:t>our children do not really belong to us: they belong to the Lord. He entrusts them to us for a time, and calls us to manage or steward them well, according to his Word. </a:t>
            </a:r>
            <a:endParaRPr lang="en-US" sz="2400" dirty="0" smtClean="0"/>
          </a:p>
          <a:p>
            <a:r>
              <a:rPr lang="en-US" sz="2400" dirty="0"/>
              <a:t>	</a:t>
            </a:r>
            <a:r>
              <a:rPr lang="en-US" sz="2400" dirty="0" smtClean="0"/>
              <a:t>Or </a:t>
            </a:r>
            <a:r>
              <a:rPr lang="en-US" sz="2400" dirty="0"/>
              <a:t>we could say that God calls us to “shepherd” our children until they rise as adults on their own. </a:t>
            </a:r>
          </a:p>
        </p:txBody>
      </p:sp>
    </p:spTree>
    <p:extLst>
      <p:ext uri="{BB962C8B-B14F-4D97-AF65-F5344CB8AC3E}">
        <p14:creationId xmlns:p14="http://schemas.microsoft.com/office/powerpoint/2010/main" val="162361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9345" y="648933"/>
            <a:ext cx="11311944" cy="5386090"/>
          </a:xfrm>
          <a:prstGeom prst="rect">
            <a:avLst/>
          </a:prstGeom>
        </p:spPr>
        <p:txBody>
          <a:bodyPr wrap="square">
            <a:spAutoFit/>
          </a:bodyPr>
          <a:lstStyle/>
          <a:p>
            <a:pPr algn="ctr"/>
            <a:r>
              <a:rPr lang="en-US" sz="2800" b="1" i="1" dirty="0" smtClean="0"/>
              <a:t>“SHEPHERDING A CHILD’S HEART”</a:t>
            </a:r>
          </a:p>
          <a:p>
            <a:pPr algn="ctr"/>
            <a:r>
              <a:rPr lang="en-US" sz="2800" dirty="0" smtClean="0"/>
              <a:t>Hospers PCA Summer Seminars 2021 </a:t>
            </a:r>
            <a:endParaRPr lang="en-US" sz="2800" dirty="0"/>
          </a:p>
          <a:p>
            <a:endParaRPr lang="en-US" sz="2800" dirty="0"/>
          </a:p>
          <a:p>
            <a:r>
              <a:rPr lang="en-US" sz="2800" dirty="0" smtClean="0"/>
              <a:t>Tuesday, June </a:t>
            </a:r>
            <a:r>
              <a:rPr lang="en-US" sz="2800" dirty="0"/>
              <a:t>15   “Godward Orientation and Shaping </a:t>
            </a:r>
            <a:r>
              <a:rPr lang="en-US" sz="2800" dirty="0" smtClean="0"/>
              <a:t>												Influences</a:t>
            </a:r>
            <a:r>
              <a:rPr lang="en-US" sz="2800" dirty="0"/>
              <a:t>”         </a:t>
            </a:r>
          </a:p>
          <a:p>
            <a:endParaRPr lang="en-US" sz="2800" dirty="0" smtClean="0"/>
          </a:p>
          <a:p>
            <a:r>
              <a:rPr lang="en-US" sz="2800" dirty="0" smtClean="0"/>
              <a:t>Tuesday, June </a:t>
            </a:r>
            <a:r>
              <a:rPr lang="en-US" sz="2800" dirty="0"/>
              <a:t>22   “Goals and Methods (Communication)”  </a:t>
            </a:r>
          </a:p>
          <a:p>
            <a:endParaRPr lang="en-US" sz="2800" dirty="0" smtClean="0"/>
          </a:p>
          <a:p>
            <a:r>
              <a:rPr lang="en-US" sz="2800" dirty="0" smtClean="0"/>
              <a:t>Tuesday, July </a:t>
            </a:r>
            <a:r>
              <a:rPr lang="en-US" sz="2800" dirty="0"/>
              <a:t>6     “Biblical Methods of Discipline—the Rod </a:t>
            </a:r>
            <a:r>
              <a:rPr lang="en-US" sz="2800" dirty="0" smtClean="0"/>
              <a:t>											and </a:t>
            </a:r>
            <a:r>
              <a:rPr lang="en-US" sz="2800" dirty="0"/>
              <a:t>Appeal to Conscience</a:t>
            </a:r>
            <a:r>
              <a:rPr lang="en-US" sz="3600" dirty="0" smtClean="0"/>
              <a:t>”</a:t>
            </a:r>
          </a:p>
          <a:p>
            <a:pPr algn="r"/>
            <a:endParaRPr lang="en-US" sz="2800" dirty="0"/>
          </a:p>
          <a:p>
            <a:pPr algn="r"/>
            <a:r>
              <a:rPr lang="en-US" sz="2800" dirty="0" smtClean="0"/>
              <a:t>(All seminars begin at 7:00 p.m.)</a:t>
            </a:r>
            <a:endParaRPr lang="en-US" sz="2800" dirty="0"/>
          </a:p>
        </p:txBody>
      </p:sp>
    </p:spTree>
    <p:extLst>
      <p:ext uri="{BB962C8B-B14F-4D97-AF65-F5344CB8AC3E}">
        <p14:creationId xmlns:p14="http://schemas.microsoft.com/office/powerpoint/2010/main" val="16052191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4893647"/>
          </a:xfrm>
          <a:prstGeom prst="rect">
            <a:avLst/>
          </a:prstGeom>
          <a:noFill/>
        </p:spPr>
        <p:txBody>
          <a:bodyPr wrap="square" rtlCol="0">
            <a:spAutoFit/>
          </a:bodyPr>
          <a:lstStyle/>
          <a:p>
            <a:r>
              <a:rPr lang="en-US" sz="2400" b="1" dirty="0"/>
              <a:t>INTRODUCTION</a:t>
            </a:r>
            <a:endParaRPr lang="en-US" sz="2400" dirty="0"/>
          </a:p>
          <a:p>
            <a:endParaRPr lang="en-US" sz="2400" dirty="0" smtClean="0"/>
          </a:p>
          <a:p>
            <a:r>
              <a:rPr lang="en-US" sz="2400" dirty="0"/>
              <a:t>	</a:t>
            </a:r>
            <a:r>
              <a:rPr lang="en-US" sz="2400" dirty="0" smtClean="0"/>
              <a:t>2. God </a:t>
            </a:r>
            <a:r>
              <a:rPr lang="en-US" sz="2400" dirty="0"/>
              <a:t>wonderfully made us in his own image, and this has immense implications. </a:t>
            </a:r>
            <a:endParaRPr lang="en-US" sz="2400" dirty="0" smtClean="0"/>
          </a:p>
          <a:p>
            <a:r>
              <a:rPr lang="en-US" sz="2400" dirty="0"/>
              <a:t>	</a:t>
            </a:r>
            <a:r>
              <a:rPr lang="en-US" sz="2400" dirty="0" smtClean="0"/>
              <a:t>Every </a:t>
            </a:r>
            <a:r>
              <a:rPr lang="en-US" sz="2400" dirty="0"/>
              <a:t>human life is of great worth. </a:t>
            </a:r>
            <a:endParaRPr lang="en-US" sz="2400" dirty="0" smtClean="0"/>
          </a:p>
          <a:p>
            <a:r>
              <a:rPr lang="en-US" sz="2400" dirty="0"/>
              <a:t>	</a:t>
            </a:r>
            <a:r>
              <a:rPr lang="en-US" sz="2400" dirty="0" smtClean="0"/>
              <a:t>Every </a:t>
            </a:r>
            <a:r>
              <a:rPr lang="en-US" sz="2400" dirty="0"/>
              <a:t>human being has been given tremendous powers as made in God’s image. </a:t>
            </a:r>
            <a:endParaRPr lang="en-US" sz="2400" dirty="0" smtClean="0"/>
          </a:p>
          <a:p>
            <a:r>
              <a:rPr lang="en-US" sz="2400" dirty="0" smtClean="0"/>
              <a:t>	We </a:t>
            </a:r>
            <a:r>
              <a:rPr lang="en-US" sz="2400" dirty="0"/>
              <a:t>have minds and are able to think and reason. </a:t>
            </a:r>
            <a:endParaRPr lang="en-US" sz="2400" dirty="0" smtClean="0"/>
          </a:p>
          <a:p>
            <a:r>
              <a:rPr lang="en-US" sz="2400" dirty="0"/>
              <a:t>	</a:t>
            </a:r>
            <a:r>
              <a:rPr lang="en-US" sz="2400" dirty="0" smtClean="0"/>
              <a:t>We </a:t>
            </a:r>
            <a:r>
              <a:rPr lang="en-US" sz="2400" dirty="0"/>
              <a:t>have affections and </a:t>
            </a:r>
            <a:r>
              <a:rPr lang="en-US" sz="2400" dirty="0" smtClean="0"/>
              <a:t>are </a:t>
            </a:r>
            <a:r>
              <a:rPr lang="en-US" sz="2400" dirty="0"/>
              <a:t>able to feel deeply, joy and sorrow. </a:t>
            </a:r>
            <a:endParaRPr lang="en-US" sz="2400" dirty="0" smtClean="0"/>
          </a:p>
          <a:p>
            <a:r>
              <a:rPr lang="en-US" sz="2400" dirty="0"/>
              <a:t>	</a:t>
            </a:r>
            <a:r>
              <a:rPr lang="en-US" sz="2400" dirty="0" smtClean="0"/>
              <a:t>We </a:t>
            </a:r>
            <a:r>
              <a:rPr lang="en-US" sz="2400" dirty="0"/>
              <a:t>have wills, the power to choose and to act on our choosing. </a:t>
            </a:r>
            <a:endParaRPr lang="en-US" sz="2400" dirty="0" smtClean="0"/>
          </a:p>
          <a:p>
            <a:r>
              <a:rPr lang="en-US" sz="2400" dirty="0"/>
              <a:t>	</a:t>
            </a:r>
            <a:r>
              <a:rPr lang="en-US" sz="2400" dirty="0" smtClean="0"/>
              <a:t>The </a:t>
            </a:r>
            <a:r>
              <a:rPr lang="en-US" sz="2400" dirty="0"/>
              <a:t>center of our being, who we are at the core, is the heart. And it is on the heart that we focus, for behavior, including words, deeds, attitudes, and preferences flow from the heart. </a:t>
            </a:r>
          </a:p>
        </p:txBody>
      </p:sp>
    </p:spTree>
    <p:extLst>
      <p:ext uri="{BB962C8B-B14F-4D97-AF65-F5344CB8AC3E}">
        <p14:creationId xmlns:p14="http://schemas.microsoft.com/office/powerpoint/2010/main" val="34793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437882"/>
            <a:ext cx="10972800" cy="5262979"/>
          </a:xfrm>
          <a:prstGeom prst="rect">
            <a:avLst/>
          </a:prstGeom>
          <a:noFill/>
        </p:spPr>
        <p:txBody>
          <a:bodyPr wrap="square" rtlCol="0">
            <a:spAutoFit/>
          </a:bodyPr>
          <a:lstStyle/>
          <a:p>
            <a:r>
              <a:rPr lang="en-US" sz="2400" b="1" dirty="0"/>
              <a:t>INTRODUCTION</a:t>
            </a:r>
            <a:endParaRPr lang="en-US" sz="2400" dirty="0"/>
          </a:p>
          <a:p>
            <a:endParaRPr lang="en-US" sz="2400" dirty="0" smtClean="0"/>
          </a:p>
          <a:p>
            <a:r>
              <a:rPr lang="en-US" sz="2400" dirty="0"/>
              <a:t>	</a:t>
            </a:r>
            <a:r>
              <a:rPr lang="en-US" sz="2400" dirty="0" smtClean="0"/>
              <a:t>3. Sadly</a:t>
            </a:r>
            <a:r>
              <a:rPr lang="en-US" sz="2400" dirty="0"/>
              <a:t>, tragically, our race is fallen into sin. All people (Jesus excluded) are both conceived in and born in sin. </a:t>
            </a:r>
            <a:endParaRPr lang="en-US" sz="2400" dirty="0" smtClean="0"/>
          </a:p>
          <a:p>
            <a:r>
              <a:rPr lang="en-US" sz="2400" dirty="0"/>
              <a:t>	</a:t>
            </a:r>
            <a:r>
              <a:rPr lang="en-US" sz="2400" dirty="0" smtClean="0"/>
              <a:t>We </a:t>
            </a:r>
            <a:r>
              <a:rPr lang="en-US" sz="2400" dirty="0"/>
              <a:t>are hard wired from birth, radically oriented toward sin and self. </a:t>
            </a:r>
            <a:endParaRPr lang="en-US" sz="2400" dirty="0" smtClean="0"/>
          </a:p>
          <a:p>
            <a:r>
              <a:rPr lang="en-US" sz="2400" dirty="0"/>
              <a:t>	</a:t>
            </a:r>
            <a:r>
              <a:rPr lang="en-US" sz="2400" dirty="0" smtClean="0"/>
              <a:t>The </a:t>
            </a:r>
            <a:r>
              <a:rPr lang="en-US" sz="2400" dirty="0"/>
              <a:t>heart is not at all neutral but has been captivated, truly enslaved by sin and self. </a:t>
            </a:r>
            <a:endParaRPr lang="en-US" sz="2400" dirty="0" smtClean="0"/>
          </a:p>
          <a:p>
            <a:r>
              <a:rPr lang="en-US" sz="2400" dirty="0"/>
              <a:t>	</a:t>
            </a:r>
            <a:r>
              <a:rPr lang="en-US" sz="2400" dirty="0" smtClean="0"/>
              <a:t>The </a:t>
            </a:r>
            <a:r>
              <a:rPr lang="en-US" sz="2400" dirty="0"/>
              <a:t>heart, even of children, is not geared in a Godward direction, but, just the opposite, is rebellious to God and a </a:t>
            </a:r>
            <a:r>
              <a:rPr lang="en-US" sz="2400" dirty="0" smtClean="0"/>
              <a:t>factory </a:t>
            </a:r>
            <a:r>
              <a:rPr lang="en-US" sz="2400" dirty="0"/>
              <a:t>of false gods, of idols we look to for our help and joy and satisfaction. </a:t>
            </a:r>
            <a:endParaRPr lang="en-US" sz="2400" dirty="0" smtClean="0"/>
          </a:p>
          <a:p>
            <a:r>
              <a:rPr lang="en-US" sz="2400" dirty="0"/>
              <a:t>	</a:t>
            </a:r>
            <a:r>
              <a:rPr lang="en-US" sz="2400" dirty="0" smtClean="0"/>
              <a:t>So </a:t>
            </a:r>
            <a:r>
              <a:rPr lang="en-US" sz="2400" dirty="0"/>
              <a:t>the various shaping influences of our young life are interpreted through this lens. </a:t>
            </a:r>
            <a:endParaRPr lang="en-US" sz="2400" dirty="0" smtClean="0"/>
          </a:p>
          <a:p>
            <a:r>
              <a:rPr lang="en-US" sz="2400" dirty="0"/>
              <a:t>	</a:t>
            </a:r>
            <a:r>
              <a:rPr lang="en-US" sz="2400" dirty="0" smtClean="0"/>
              <a:t>If </a:t>
            </a:r>
            <a:r>
              <a:rPr lang="en-US" sz="2400" dirty="0"/>
              <a:t>they are perceived as positive, well, we deserve them. And if negative, then we complain and rail against them. </a:t>
            </a:r>
          </a:p>
        </p:txBody>
      </p:sp>
    </p:spTree>
    <p:extLst>
      <p:ext uri="{BB962C8B-B14F-4D97-AF65-F5344CB8AC3E}">
        <p14:creationId xmlns:p14="http://schemas.microsoft.com/office/powerpoint/2010/main" val="81120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11423</TotalTime>
  <Words>481</Words>
  <Application>Microsoft Office PowerPoint</Application>
  <PresentationFormat>Widescreen</PresentationFormat>
  <Paragraphs>435</Paragraphs>
  <Slides>70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70</vt:i4>
      </vt:variant>
    </vt:vector>
  </HeadingPairs>
  <TitlesOfParts>
    <vt:vector size="76" baseType="lpstr">
      <vt:lpstr>Arial</vt:lpstr>
      <vt:lpstr>Calibri</vt:lpstr>
      <vt:lpstr>Carlito</vt:lpstr>
      <vt:lpstr>Century Gothic</vt:lpstr>
      <vt:lpstr>Wingdings 3</vt:lpstr>
      <vt:lpstr>Slice</vt:lpstr>
      <vt:lpstr>PowerPoint Presentation</vt:lpstr>
      <vt:lpstr>SHEPHERDING A  CHILD’S HEART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Church Membership</dc:title>
  <dc:creator>Brian Janssen</dc:creator>
  <cp:lastModifiedBy>Brian Janssen</cp:lastModifiedBy>
  <cp:revision>37</cp:revision>
  <dcterms:created xsi:type="dcterms:W3CDTF">2019-01-08T00:29:53Z</dcterms:created>
  <dcterms:modified xsi:type="dcterms:W3CDTF">2021-07-07T12:12:07Z</dcterms:modified>
</cp:coreProperties>
</file>